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6" r:id="rId4"/>
    <p:sldId id="259" r:id="rId5"/>
    <p:sldId id="260" r:id="rId6"/>
    <p:sldId id="261" r:id="rId7"/>
    <p:sldId id="263" r:id="rId8"/>
    <p:sldId id="264" r:id="rId9"/>
    <p:sldId id="274" r:id="rId10"/>
    <p:sldId id="265" r:id="rId11"/>
    <p:sldId id="275" r:id="rId12"/>
    <p:sldId id="266" r:id="rId13"/>
    <p:sldId id="267" r:id="rId14"/>
    <p:sldId id="268" r:id="rId15"/>
    <p:sldId id="269" r:id="rId16"/>
    <p:sldId id="270" r:id="rId17"/>
    <p:sldId id="271" r:id="rId18"/>
    <p:sldId id="272" r:id="rId19"/>
    <p:sldId id="273" r:id="rId20"/>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35" d="100"/>
          <a:sy n="35" d="100"/>
        </p:scale>
        <p:origin x="-1752" y="-810"/>
      </p:cViewPr>
      <p:guideLst>
        <p:guide orient="horz" pos="2160"/>
        <p:guide pos="2880"/>
      </p:guideLst>
    </p:cSldViewPr>
  </p:slideViewPr>
  <p:notesTextViewPr>
    <p:cViewPr>
      <p:scale>
        <a:sx n="1" d="1"/>
        <a:sy n="1" d="1"/>
      </p:scale>
      <p:origin x="0" y="0"/>
    </p:cViewPr>
  </p:notesTextViewPr>
  <p:sorterViewPr>
    <p:cViewPr>
      <p:scale>
        <a:sx n="66" d="100"/>
        <a:sy n="66" d="100"/>
      </p:scale>
      <p:origin x="0" y="1494"/>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42E95D-D70E-425B-92C9-D540EDF51100}" type="doc">
      <dgm:prSet loTypeId="urn:microsoft.com/office/officeart/2005/8/layout/cycle7" loCatId="cycle" qsTypeId="urn:microsoft.com/office/officeart/2005/8/quickstyle/simple1" qsCatId="simple" csTypeId="urn:microsoft.com/office/officeart/2005/8/colors/accent1_2" csCatId="accent1" phldr="1"/>
      <dgm:spPr/>
      <dgm:t>
        <a:bodyPr/>
        <a:lstStyle/>
        <a:p>
          <a:endParaRPr lang="es-MX"/>
        </a:p>
      </dgm:t>
    </dgm:pt>
    <dgm:pt modelId="{3D28B3C6-EC5B-40A7-8599-B79D325DC7C3}">
      <dgm:prSet phldrT="[Texto]" custT="1"/>
      <dgm:spPr/>
      <dgm:t>
        <a:bodyPr/>
        <a:lstStyle/>
        <a:p>
          <a:pPr algn="ctr"/>
          <a:r>
            <a:rPr lang="es-MX" sz="1400" dirty="0" smtClean="0">
              <a:latin typeface="Arial" pitchFamily="34" charset="0"/>
              <a:cs typeface="Arial" pitchFamily="34" charset="0"/>
            </a:rPr>
            <a:t>Cualquier tribunal colegiado de circuito, previa petición de  sus magistrados, con motivo de un caso concreto, podrán solicitar al Pleno de Circuito al que pertenezcan que sustituya la jurisprudencia que por contradicción haya establecido.</a:t>
          </a:r>
          <a:endParaRPr lang="es-MX" sz="1400" dirty="0">
            <a:latin typeface="Arial" pitchFamily="34" charset="0"/>
            <a:cs typeface="Arial" pitchFamily="34" charset="0"/>
          </a:endParaRPr>
        </a:p>
      </dgm:t>
    </dgm:pt>
    <dgm:pt modelId="{8A51107D-4847-4E1B-8AD9-22E91D6F1E5E}" type="parTrans" cxnId="{F3EE20B2-82E4-4741-95D9-2666302C0626}">
      <dgm:prSet/>
      <dgm:spPr/>
      <dgm:t>
        <a:bodyPr/>
        <a:lstStyle/>
        <a:p>
          <a:endParaRPr lang="es-MX"/>
        </a:p>
      </dgm:t>
    </dgm:pt>
    <dgm:pt modelId="{40D939E8-2121-442B-A0A8-BF4C269548FC}" type="sibTrans" cxnId="{F3EE20B2-82E4-4741-95D9-2666302C0626}">
      <dgm:prSet/>
      <dgm:spPr/>
      <dgm:t>
        <a:bodyPr/>
        <a:lstStyle/>
        <a:p>
          <a:endParaRPr lang="es-MX" dirty="0"/>
        </a:p>
      </dgm:t>
    </dgm:pt>
    <dgm:pt modelId="{CB7BA0AC-164F-49C6-BFF6-F31F5995A14A}">
      <dgm:prSet phldrT="[Texto]" custT="1"/>
      <dgm:spPr/>
      <dgm:t>
        <a:bodyPr/>
        <a:lstStyle/>
        <a:p>
          <a:pPr algn="just"/>
          <a:r>
            <a:rPr lang="es-MX" sz="1200" dirty="0" smtClean="0">
              <a:latin typeface="Arial" pitchFamily="34" charset="0"/>
              <a:cs typeface="Arial" pitchFamily="34" charset="0"/>
            </a:rPr>
            <a:t>Cualquiera de las salas de la Suprema Corte de Justicia de la Nación, previa petición de alguno de los ministros, y sólo con motivo de un caso concreto, podrán solicitar al pleno de la Suprema Corte de Justicia de la Nación que sustituya la jurisprudencia que haya establecido,. La solicitud que, en su caso, enviaría la sala correspondiente al pleno de la Suprema Corte de Justicia de la Nación, deberá ser aprobada por la mayoría de sus integrantes.</a:t>
          </a:r>
          <a:endParaRPr lang="es-MX" sz="1200" dirty="0">
            <a:latin typeface="Arial" pitchFamily="34" charset="0"/>
            <a:cs typeface="Arial" pitchFamily="34" charset="0"/>
          </a:endParaRPr>
        </a:p>
      </dgm:t>
    </dgm:pt>
    <dgm:pt modelId="{25444677-4D0C-4178-8117-E3305B4E7E14}" type="parTrans" cxnId="{B3F5C185-C3B2-493D-BD09-2FBACE3ECAC9}">
      <dgm:prSet/>
      <dgm:spPr/>
      <dgm:t>
        <a:bodyPr/>
        <a:lstStyle/>
        <a:p>
          <a:endParaRPr lang="es-MX"/>
        </a:p>
      </dgm:t>
    </dgm:pt>
    <dgm:pt modelId="{D97F9171-735D-4733-8B3F-9AD09A6684CA}" type="sibTrans" cxnId="{B3F5C185-C3B2-493D-BD09-2FBACE3ECAC9}">
      <dgm:prSet/>
      <dgm:spPr/>
      <dgm:t>
        <a:bodyPr/>
        <a:lstStyle/>
        <a:p>
          <a:endParaRPr lang="es-MX" dirty="0"/>
        </a:p>
      </dgm:t>
    </dgm:pt>
    <dgm:pt modelId="{056BB002-25FA-4E37-BAA8-EEC9EF23FA2B}">
      <dgm:prSet phldrT="[Texto]" custT="1"/>
      <dgm:spPr/>
      <dgm:t>
        <a:bodyPr/>
        <a:lstStyle/>
        <a:p>
          <a:pPr algn="just"/>
          <a:r>
            <a:rPr lang="es-MX" sz="1200" dirty="0" smtClean="0">
              <a:latin typeface="Arial" pitchFamily="34" charset="0"/>
              <a:cs typeface="Arial" pitchFamily="34" charset="0"/>
            </a:rPr>
            <a:t>Cualquiera de los Plenos de Circuito, previa petición de alguno de los magistrados de los tribunales colegiados de su circuito y con motivo de un caso concreto una vez resuelto, podrán solicitar al pleno de la Suprema Corte de Justicia de la Nación, o a la sala correspondiente, que sustituya la jurisprudencia que hayan establecido,. La solicitud que, en su caso enviarían los Plenos de Circuito al pleno de la Suprema Corte de Justicia de la Nación, o a la sala correspondiente, debe ser aprobada por la mayoría de sus integrantes.</a:t>
          </a:r>
          <a:endParaRPr lang="es-MX" sz="1200" dirty="0">
            <a:latin typeface="Arial" pitchFamily="34" charset="0"/>
            <a:cs typeface="Arial" pitchFamily="34" charset="0"/>
          </a:endParaRPr>
        </a:p>
      </dgm:t>
    </dgm:pt>
    <dgm:pt modelId="{EB17A535-078D-43D7-9F05-169B9F33AA25}" type="parTrans" cxnId="{CE65A89B-03D1-45DF-8680-C4B5841301E1}">
      <dgm:prSet/>
      <dgm:spPr/>
      <dgm:t>
        <a:bodyPr/>
        <a:lstStyle/>
        <a:p>
          <a:endParaRPr lang="es-MX"/>
        </a:p>
      </dgm:t>
    </dgm:pt>
    <dgm:pt modelId="{34AC9DDD-6173-4398-9894-4A2D7F5E9C04}" type="sibTrans" cxnId="{CE65A89B-03D1-45DF-8680-C4B5841301E1}">
      <dgm:prSet/>
      <dgm:spPr/>
      <dgm:t>
        <a:bodyPr/>
        <a:lstStyle/>
        <a:p>
          <a:endParaRPr lang="es-MX" dirty="0"/>
        </a:p>
      </dgm:t>
    </dgm:pt>
    <dgm:pt modelId="{2CA4E7C4-EBE6-422A-817B-4F585150B135}" type="pres">
      <dgm:prSet presAssocID="{7E42E95D-D70E-425B-92C9-D540EDF51100}" presName="Name0" presStyleCnt="0">
        <dgm:presLayoutVars>
          <dgm:dir/>
          <dgm:resizeHandles val="exact"/>
        </dgm:presLayoutVars>
      </dgm:prSet>
      <dgm:spPr/>
      <dgm:t>
        <a:bodyPr/>
        <a:lstStyle/>
        <a:p>
          <a:endParaRPr lang="es-ES"/>
        </a:p>
      </dgm:t>
    </dgm:pt>
    <dgm:pt modelId="{DFD756CF-8658-4833-AB09-6337585F3009}" type="pres">
      <dgm:prSet presAssocID="{3D28B3C6-EC5B-40A7-8599-B79D325DC7C3}" presName="node" presStyleLbl="node1" presStyleIdx="0" presStyleCnt="3" custScaleX="210409" custScaleY="98315" custRadScaleRad="113147" custRadScaleInc="12566">
        <dgm:presLayoutVars>
          <dgm:bulletEnabled val="1"/>
        </dgm:presLayoutVars>
      </dgm:prSet>
      <dgm:spPr/>
      <dgm:t>
        <a:bodyPr/>
        <a:lstStyle/>
        <a:p>
          <a:endParaRPr lang="es-MX"/>
        </a:p>
      </dgm:t>
    </dgm:pt>
    <dgm:pt modelId="{E64AA00D-455B-4189-845A-67361B0D4304}" type="pres">
      <dgm:prSet presAssocID="{40D939E8-2121-442B-A0A8-BF4C269548FC}" presName="sibTrans" presStyleLbl="sibTrans2D1" presStyleIdx="0" presStyleCnt="3" custScaleX="267870" custScaleY="109695" custLinFactX="200000" custLinFactNeighborX="262569" custLinFactNeighborY="29307"/>
      <dgm:spPr/>
      <dgm:t>
        <a:bodyPr/>
        <a:lstStyle/>
        <a:p>
          <a:endParaRPr lang="es-ES"/>
        </a:p>
      </dgm:t>
    </dgm:pt>
    <dgm:pt modelId="{8C00AEF7-D6C7-4DB4-B756-DAACC3D06EF3}" type="pres">
      <dgm:prSet presAssocID="{40D939E8-2121-442B-A0A8-BF4C269548FC}" presName="connectorText" presStyleLbl="sibTrans2D1" presStyleIdx="0" presStyleCnt="3"/>
      <dgm:spPr/>
      <dgm:t>
        <a:bodyPr/>
        <a:lstStyle/>
        <a:p>
          <a:endParaRPr lang="es-ES"/>
        </a:p>
      </dgm:t>
    </dgm:pt>
    <dgm:pt modelId="{72FFDE03-C9B0-4D18-87E8-CEFE7D5E27D3}" type="pres">
      <dgm:prSet presAssocID="{CB7BA0AC-164F-49C6-BFF6-F31F5995A14A}" presName="node" presStyleLbl="node1" presStyleIdx="1" presStyleCnt="3" custScaleX="145426" custScaleY="159460" custRadScaleRad="87680" custRadScaleInc="-47113">
        <dgm:presLayoutVars>
          <dgm:bulletEnabled val="1"/>
        </dgm:presLayoutVars>
      </dgm:prSet>
      <dgm:spPr/>
      <dgm:t>
        <a:bodyPr/>
        <a:lstStyle/>
        <a:p>
          <a:endParaRPr lang="es-MX"/>
        </a:p>
      </dgm:t>
    </dgm:pt>
    <dgm:pt modelId="{57F55DA9-A2C1-4E56-B060-2443910CB9EA}" type="pres">
      <dgm:prSet presAssocID="{D97F9171-735D-4733-8B3F-9AD09A6684CA}" presName="sibTrans" presStyleLbl="sibTrans2D1" presStyleIdx="1" presStyleCnt="3"/>
      <dgm:spPr/>
      <dgm:t>
        <a:bodyPr/>
        <a:lstStyle/>
        <a:p>
          <a:endParaRPr lang="es-ES"/>
        </a:p>
      </dgm:t>
    </dgm:pt>
    <dgm:pt modelId="{0D395AA3-6303-4967-8C4F-5141F636A62A}" type="pres">
      <dgm:prSet presAssocID="{D97F9171-735D-4733-8B3F-9AD09A6684CA}" presName="connectorText" presStyleLbl="sibTrans2D1" presStyleIdx="1" presStyleCnt="3"/>
      <dgm:spPr/>
      <dgm:t>
        <a:bodyPr/>
        <a:lstStyle/>
        <a:p>
          <a:endParaRPr lang="es-ES"/>
        </a:p>
      </dgm:t>
    </dgm:pt>
    <dgm:pt modelId="{E069D796-A90B-4EB8-8143-2C42F5BD1830}" type="pres">
      <dgm:prSet presAssocID="{056BB002-25FA-4E37-BAA8-EEC9EF23FA2B}" presName="node" presStyleLbl="node1" presStyleIdx="2" presStyleCnt="3" custScaleX="136181" custScaleY="175456" custRadScaleRad="83576" custRadScaleInc="45567">
        <dgm:presLayoutVars>
          <dgm:bulletEnabled val="1"/>
        </dgm:presLayoutVars>
      </dgm:prSet>
      <dgm:spPr/>
      <dgm:t>
        <a:bodyPr/>
        <a:lstStyle/>
        <a:p>
          <a:endParaRPr lang="es-MX"/>
        </a:p>
      </dgm:t>
    </dgm:pt>
    <dgm:pt modelId="{6D98407E-CA16-4488-A7E6-F01CCA7C1C5A}" type="pres">
      <dgm:prSet presAssocID="{34AC9DDD-6173-4398-9894-4A2D7F5E9C04}" presName="sibTrans" presStyleLbl="sibTrans2D1" presStyleIdx="2" presStyleCnt="3" custScaleX="271185" custScaleY="46842" custLinFactX="-197695" custLinFactNeighborX="-200000" custLinFactNeighborY="-29055"/>
      <dgm:spPr/>
      <dgm:t>
        <a:bodyPr/>
        <a:lstStyle/>
        <a:p>
          <a:endParaRPr lang="es-ES"/>
        </a:p>
      </dgm:t>
    </dgm:pt>
    <dgm:pt modelId="{D1A4AE43-0E26-47AF-A049-3D1914607E4B}" type="pres">
      <dgm:prSet presAssocID="{34AC9DDD-6173-4398-9894-4A2D7F5E9C04}" presName="connectorText" presStyleLbl="sibTrans2D1" presStyleIdx="2" presStyleCnt="3"/>
      <dgm:spPr/>
      <dgm:t>
        <a:bodyPr/>
        <a:lstStyle/>
        <a:p>
          <a:endParaRPr lang="es-ES"/>
        </a:p>
      </dgm:t>
    </dgm:pt>
  </dgm:ptLst>
  <dgm:cxnLst>
    <dgm:cxn modelId="{13F7419A-E085-44E8-AE46-F4768B308810}" type="presOf" srcId="{3D28B3C6-EC5B-40A7-8599-B79D325DC7C3}" destId="{DFD756CF-8658-4833-AB09-6337585F3009}" srcOrd="0" destOrd="0" presId="urn:microsoft.com/office/officeart/2005/8/layout/cycle7"/>
    <dgm:cxn modelId="{F26EC0FC-3490-4DFE-AAD3-DF1E6C82481C}" type="presOf" srcId="{CB7BA0AC-164F-49C6-BFF6-F31F5995A14A}" destId="{72FFDE03-C9B0-4D18-87E8-CEFE7D5E27D3}" srcOrd="0" destOrd="0" presId="urn:microsoft.com/office/officeart/2005/8/layout/cycle7"/>
    <dgm:cxn modelId="{E3941620-A974-4C3F-B5BE-4516D3E1C48F}" type="presOf" srcId="{D97F9171-735D-4733-8B3F-9AD09A6684CA}" destId="{57F55DA9-A2C1-4E56-B060-2443910CB9EA}" srcOrd="0" destOrd="0" presId="urn:microsoft.com/office/officeart/2005/8/layout/cycle7"/>
    <dgm:cxn modelId="{3B66613D-D7F5-484E-86C0-8D39B9E45190}" type="presOf" srcId="{40D939E8-2121-442B-A0A8-BF4C269548FC}" destId="{8C00AEF7-D6C7-4DB4-B756-DAACC3D06EF3}" srcOrd="1" destOrd="0" presId="urn:microsoft.com/office/officeart/2005/8/layout/cycle7"/>
    <dgm:cxn modelId="{ED2B88A6-C133-4932-A4D4-AB24E67FC846}" type="presOf" srcId="{40D939E8-2121-442B-A0A8-BF4C269548FC}" destId="{E64AA00D-455B-4189-845A-67361B0D4304}" srcOrd="0" destOrd="0" presId="urn:microsoft.com/office/officeart/2005/8/layout/cycle7"/>
    <dgm:cxn modelId="{FD42C7A1-0B6B-4F5D-B2C2-D1F2ECD5C907}" type="presOf" srcId="{34AC9DDD-6173-4398-9894-4A2D7F5E9C04}" destId="{D1A4AE43-0E26-47AF-A049-3D1914607E4B}" srcOrd="1" destOrd="0" presId="urn:microsoft.com/office/officeart/2005/8/layout/cycle7"/>
    <dgm:cxn modelId="{F3EE20B2-82E4-4741-95D9-2666302C0626}" srcId="{7E42E95D-D70E-425B-92C9-D540EDF51100}" destId="{3D28B3C6-EC5B-40A7-8599-B79D325DC7C3}" srcOrd="0" destOrd="0" parTransId="{8A51107D-4847-4E1B-8AD9-22E91D6F1E5E}" sibTransId="{40D939E8-2121-442B-A0A8-BF4C269548FC}"/>
    <dgm:cxn modelId="{B3F5C185-C3B2-493D-BD09-2FBACE3ECAC9}" srcId="{7E42E95D-D70E-425B-92C9-D540EDF51100}" destId="{CB7BA0AC-164F-49C6-BFF6-F31F5995A14A}" srcOrd="1" destOrd="0" parTransId="{25444677-4D0C-4178-8117-E3305B4E7E14}" sibTransId="{D97F9171-735D-4733-8B3F-9AD09A6684CA}"/>
    <dgm:cxn modelId="{3BA1B78A-8A64-493C-8775-98ED2CA855AC}" type="presOf" srcId="{34AC9DDD-6173-4398-9894-4A2D7F5E9C04}" destId="{6D98407E-CA16-4488-A7E6-F01CCA7C1C5A}" srcOrd="0" destOrd="0" presId="urn:microsoft.com/office/officeart/2005/8/layout/cycle7"/>
    <dgm:cxn modelId="{598AF781-B4AC-4824-9936-203A567FA920}" type="presOf" srcId="{056BB002-25FA-4E37-BAA8-EEC9EF23FA2B}" destId="{E069D796-A90B-4EB8-8143-2C42F5BD1830}" srcOrd="0" destOrd="0" presId="urn:microsoft.com/office/officeart/2005/8/layout/cycle7"/>
    <dgm:cxn modelId="{270D5DDF-2036-4F05-B75A-38323B33EC44}" type="presOf" srcId="{D97F9171-735D-4733-8B3F-9AD09A6684CA}" destId="{0D395AA3-6303-4967-8C4F-5141F636A62A}" srcOrd="1" destOrd="0" presId="urn:microsoft.com/office/officeart/2005/8/layout/cycle7"/>
    <dgm:cxn modelId="{B3F48418-6961-4138-A50E-1DC0265B471A}" type="presOf" srcId="{7E42E95D-D70E-425B-92C9-D540EDF51100}" destId="{2CA4E7C4-EBE6-422A-817B-4F585150B135}" srcOrd="0" destOrd="0" presId="urn:microsoft.com/office/officeart/2005/8/layout/cycle7"/>
    <dgm:cxn modelId="{CE65A89B-03D1-45DF-8680-C4B5841301E1}" srcId="{7E42E95D-D70E-425B-92C9-D540EDF51100}" destId="{056BB002-25FA-4E37-BAA8-EEC9EF23FA2B}" srcOrd="2" destOrd="0" parTransId="{EB17A535-078D-43D7-9F05-169B9F33AA25}" sibTransId="{34AC9DDD-6173-4398-9894-4A2D7F5E9C04}"/>
    <dgm:cxn modelId="{59EDBF4E-D796-42DB-BD58-CC9EDD6F086E}" type="presParOf" srcId="{2CA4E7C4-EBE6-422A-817B-4F585150B135}" destId="{DFD756CF-8658-4833-AB09-6337585F3009}" srcOrd="0" destOrd="0" presId="urn:microsoft.com/office/officeart/2005/8/layout/cycle7"/>
    <dgm:cxn modelId="{13584C86-BB8E-463D-B1A2-D1F5A689B456}" type="presParOf" srcId="{2CA4E7C4-EBE6-422A-817B-4F585150B135}" destId="{E64AA00D-455B-4189-845A-67361B0D4304}" srcOrd="1" destOrd="0" presId="urn:microsoft.com/office/officeart/2005/8/layout/cycle7"/>
    <dgm:cxn modelId="{CD476721-DAB2-4120-89C9-8BBB66FB84BB}" type="presParOf" srcId="{E64AA00D-455B-4189-845A-67361B0D4304}" destId="{8C00AEF7-D6C7-4DB4-B756-DAACC3D06EF3}" srcOrd="0" destOrd="0" presId="urn:microsoft.com/office/officeart/2005/8/layout/cycle7"/>
    <dgm:cxn modelId="{085065FF-D455-42F1-8E8B-14BD5E2FD7DC}" type="presParOf" srcId="{2CA4E7C4-EBE6-422A-817B-4F585150B135}" destId="{72FFDE03-C9B0-4D18-87E8-CEFE7D5E27D3}" srcOrd="2" destOrd="0" presId="urn:microsoft.com/office/officeart/2005/8/layout/cycle7"/>
    <dgm:cxn modelId="{1B5DB1E5-81E9-4DFF-9EA2-BD2DBAA7EA99}" type="presParOf" srcId="{2CA4E7C4-EBE6-422A-817B-4F585150B135}" destId="{57F55DA9-A2C1-4E56-B060-2443910CB9EA}" srcOrd="3" destOrd="0" presId="urn:microsoft.com/office/officeart/2005/8/layout/cycle7"/>
    <dgm:cxn modelId="{87ECD216-B8AD-4BB3-A98D-CC965643387E}" type="presParOf" srcId="{57F55DA9-A2C1-4E56-B060-2443910CB9EA}" destId="{0D395AA3-6303-4967-8C4F-5141F636A62A}" srcOrd="0" destOrd="0" presId="urn:microsoft.com/office/officeart/2005/8/layout/cycle7"/>
    <dgm:cxn modelId="{BD359AB8-19CD-4674-8C36-6AD33ADDF7AE}" type="presParOf" srcId="{2CA4E7C4-EBE6-422A-817B-4F585150B135}" destId="{E069D796-A90B-4EB8-8143-2C42F5BD1830}" srcOrd="4" destOrd="0" presId="urn:microsoft.com/office/officeart/2005/8/layout/cycle7"/>
    <dgm:cxn modelId="{F2FB85C8-A7CC-42B5-84C6-C721135A0246}" type="presParOf" srcId="{2CA4E7C4-EBE6-422A-817B-4F585150B135}" destId="{6D98407E-CA16-4488-A7E6-F01CCA7C1C5A}" srcOrd="5" destOrd="0" presId="urn:microsoft.com/office/officeart/2005/8/layout/cycle7"/>
    <dgm:cxn modelId="{C22E251F-C35B-4190-ADF8-B140CE468487}" type="presParOf" srcId="{6D98407E-CA16-4488-A7E6-F01CCA7C1C5A}" destId="{D1A4AE43-0E26-47AF-A049-3D1914607E4B}"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FD756CF-8658-4833-AB09-6337585F3009}">
      <dsp:nvSpPr>
        <dsp:cNvPr id="0" name=""/>
        <dsp:cNvSpPr/>
      </dsp:nvSpPr>
      <dsp:spPr>
        <a:xfrm>
          <a:off x="1785947" y="-226399"/>
          <a:ext cx="5312589" cy="124117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es-MX" sz="1400" kern="1200" dirty="0" smtClean="0">
              <a:latin typeface="Arial" pitchFamily="34" charset="0"/>
              <a:cs typeface="Arial" pitchFamily="34" charset="0"/>
            </a:rPr>
            <a:t>Cualquier tribunal colegiado de circuito, previa petición de  sus magistrados, con motivo de un caso concreto, podrán solicitar al Pleno de Circuito al que pertenezcan que sustituya la jurisprudencia que por contradicción haya establecido.</a:t>
          </a:r>
          <a:endParaRPr lang="es-MX" sz="1400" kern="1200" dirty="0">
            <a:latin typeface="Arial" pitchFamily="34" charset="0"/>
            <a:cs typeface="Arial" pitchFamily="34" charset="0"/>
          </a:endParaRPr>
        </a:p>
      </dsp:txBody>
      <dsp:txXfrm>
        <a:off x="1822300" y="-190046"/>
        <a:ext cx="5239883" cy="1168465"/>
      </dsp:txXfrm>
    </dsp:sp>
    <dsp:sp modelId="{E64AA00D-455B-4189-845A-67361B0D4304}">
      <dsp:nvSpPr>
        <dsp:cNvPr id="0" name=""/>
        <dsp:cNvSpPr/>
      </dsp:nvSpPr>
      <dsp:spPr>
        <a:xfrm rot="3279476">
          <a:off x="6658959" y="1323223"/>
          <a:ext cx="1204613" cy="48469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MX" sz="2000" kern="1200" dirty="0"/>
        </a:p>
      </dsp:txBody>
      <dsp:txXfrm>
        <a:off x="6804367" y="1420162"/>
        <a:ext cx="913797" cy="290815"/>
      </dsp:txXfrm>
    </dsp:sp>
    <dsp:sp modelId="{72FFDE03-C9B0-4D18-87E8-CEFE7D5E27D3}">
      <dsp:nvSpPr>
        <dsp:cNvPr id="0" name=""/>
        <dsp:cNvSpPr/>
      </dsp:nvSpPr>
      <dsp:spPr>
        <a:xfrm>
          <a:off x="4357718" y="1857379"/>
          <a:ext cx="3671841" cy="201309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es-MX" sz="1200" kern="1200" dirty="0" smtClean="0">
              <a:latin typeface="Arial" pitchFamily="34" charset="0"/>
              <a:cs typeface="Arial" pitchFamily="34" charset="0"/>
            </a:rPr>
            <a:t>Cualquiera de las salas de la Suprema Corte de Justicia de la Nación, previa petición de alguno de los ministros, y sólo con motivo de un caso concreto, podrán solicitar al pleno de la Suprema Corte de Justicia de la Nación que sustituya la jurisprudencia que haya establecido,. La solicitud que, en su caso, enviaría la sala correspondiente al pleno de la Suprema Corte de Justicia de la Nación, deberá ser aprobada por la mayoría de sus integrantes.</a:t>
          </a:r>
          <a:endParaRPr lang="es-MX" sz="1200" kern="1200" dirty="0">
            <a:latin typeface="Arial" pitchFamily="34" charset="0"/>
            <a:cs typeface="Arial" pitchFamily="34" charset="0"/>
          </a:endParaRPr>
        </a:p>
      </dsp:txBody>
      <dsp:txXfrm>
        <a:off x="4416679" y="1916340"/>
        <a:ext cx="3553919" cy="1895170"/>
      </dsp:txXfrm>
    </dsp:sp>
    <dsp:sp modelId="{57F55DA9-A2C1-4E56-B060-2443910CB9EA}">
      <dsp:nvSpPr>
        <dsp:cNvPr id="0" name=""/>
        <dsp:cNvSpPr/>
      </dsp:nvSpPr>
      <dsp:spPr>
        <a:xfrm rot="10775331">
          <a:off x="3851812" y="2658189"/>
          <a:ext cx="449700" cy="441855"/>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44550">
            <a:lnSpc>
              <a:spcPct val="90000"/>
            </a:lnSpc>
            <a:spcBef>
              <a:spcPct val="0"/>
            </a:spcBef>
            <a:spcAft>
              <a:spcPct val="35000"/>
            </a:spcAft>
          </a:pPr>
          <a:endParaRPr lang="es-MX" sz="1900" kern="1200" dirty="0"/>
        </a:p>
      </dsp:txBody>
      <dsp:txXfrm rot="10800000">
        <a:off x="3984368" y="2746560"/>
        <a:ext cx="184587" cy="265113"/>
      </dsp:txXfrm>
    </dsp:sp>
    <dsp:sp modelId="{E069D796-A90B-4EB8-8143-2C42F5BD1830}">
      <dsp:nvSpPr>
        <dsp:cNvPr id="0" name=""/>
        <dsp:cNvSpPr/>
      </dsp:nvSpPr>
      <dsp:spPr>
        <a:xfrm>
          <a:off x="357190" y="1785954"/>
          <a:ext cx="3438416" cy="2215032"/>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just" defTabSz="533400">
            <a:lnSpc>
              <a:spcPct val="90000"/>
            </a:lnSpc>
            <a:spcBef>
              <a:spcPct val="0"/>
            </a:spcBef>
            <a:spcAft>
              <a:spcPct val="35000"/>
            </a:spcAft>
          </a:pPr>
          <a:r>
            <a:rPr lang="es-MX" sz="1200" kern="1200" dirty="0" smtClean="0">
              <a:latin typeface="Arial" pitchFamily="34" charset="0"/>
              <a:cs typeface="Arial" pitchFamily="34" charset="0"/>
            </a:rPr>
            <a:t>Cualquiera de los Plenos de Circuito, previa petición de alguno de los magistrados de los tribunales colegiados de su circuito y con motivo de un caso concreto una vez resuelto, podrán solicitar al pleno de la Suprema Corte de Justicia de la Nación, o a la sala correspondiente, que sustituya la jurisprudencia que hayan establecido,. La solicitud que, en su caso enviarían los Plenos de Circuito al pleno de la Suprema Corte de Justicia de la Nación, o a la sala correspondiente, debe ser aprobada por la mayoría de sus integrantes.</a:t>
          </a:r>
          <a:endParaRPr lang="es-MX" sz="1200" kern="1200" dirty="0">
            <a:latin typeface="Arial" pitchFamily="34" charset="0"/>
            <a:cs typeface="Arial" pitchFamily="34" charset="0"/>
          </a:endParaRPr>
        </a:p>
      </dsp:txBody>
      <dsp:txXfrm>
        <a:off x="422066" y="1850830"/>
        <a:ext cx="3308664" cy="2085280"/>
      </dsp:txXfrm>
    </dsp:sp>
    <dsp:sp modelId="{6D98407E-CA16-4488-A7E6-F01CCA7C1C5A}">
      <dsp:nvSpPr>
        <dsp:cNvPr id="0" name=""/>
        <dsp:cNvSpPr/>
      </dsp:nvSpPr>
      <dsp:spPr>
        <a:xfrm rot="18805733">
          <a:off x="1091589" y="1168495"/>
          <a:ext cx="1219520" cy="206973"/>
        </a:xfrm>
        <a:prstGeom prst="lef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355600">
            <a:lnSpc>
              <a:spcPct val="90000"/>
            </a:lnSpc>
            <a:spcBef>
              <a:spcPct val="0"/>
            </a:spcBef>
            <a:spcAft>
              <a:spcPct val="35000"/>
            </a:spcAft>
          </a:pPr>
          <a:endParaRPr lang="es-MX" sz="800" kern="1200" dirty="0"/>
        </a:p>
      </dsp:txBody>
      <dsp:txXfrm>
        <a:off x="1153681" y="1209890"/>
        <a:ext cx="1095336" cy="124183"/>
      </dsp:txXfrm>
    </dsp:sp>
  </dsp:spTree>
</dsp:drawing>
</file>

<file path=ppt/diagrams/layout1.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113757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2454982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628217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2196639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6" name="5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1726804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5237823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8" name="7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9" name="8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41600069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4" name="3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5" name="4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34746837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3" name="2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4" name="3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0863269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4008862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dirty="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6" name="5 Marcador de pie de página"/>
          <p:cNvSpPr>
            <a:spLocks noGrp="1"/>
          </p:cNvSpPr>
          <p:nvPr>
            <p:ph type="ftr" sz="quarter" idx="11"/>
          </p:nvPr>
        </p:nvSpPr>
        <p:spPr/>
        <p:txBody>
          <a:bodyPr/>
          <a:lstStyle/>
          <a:p>
            <a:endParaRPr lang="es-MX" dirty="0">
              <a:solidFill>
                <a:prstClr val="black">
                  <a:tint val="75000"/>
                </a:prstClr>
              </a:solidFill>
            </a:endParaRPr>
          </a:p>
        </p:txBody>
      </p:sp>
      <p:sp>
        <p:nvSpPr>
          <p:cNvPr id="7" name="6 Marcador de número de diapositiva"/>
          <p:cNvSpPr>
            <a:spLocks noGrp="1"/>
          </p:cNvSpPr>
          <p:nvPr>
            <p:ph type="sldNum" sz="quarter" idx="12"/>
          </p:nvPr>
        </p:nvSpPr>
        <p:spPr/>
        <p:txBody>
          <a:body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587826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solidFill>
                  <a:prstClr val="black">
                    <a:tint val="75000"/>
                  </a:prstClr>
                </a:solidFill>
              </a:rPr>
              <a:pPr/>
              <a:t>24/03/2014</a:t>
            </a:fld>
            <a:endParaRPr lang="es-MX" dirty="0">
              <a:solidFill>
                <a:prstClr val="black">
                  <a:tint val="75000"/>
                </a:prstClr>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dirty="0">
              <a:solidFill>
                <a:prstClr val="black">
                  <a:tint val="75000"/>
                </a:prstClr>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solidFill>
                  <a:prstClr val="black">
                    <a:tint val="75000"/>
                  </a:prstClr>
                </a:solidFill>
              </a:rPr>
              <a:pPr/>
              <a:t>‹Nº›</a:t>
            </a:fld>
            <a:endParaRPr lang="es-MX" dirty="0">
              <a:solidFill>
                <a:prstClr val="black">
                  <a:tint val="75000"/>
                </a:prstClr>
              </a:solidFill>
            </a:endParaRPr>
          </a:p>
        </p:txBody>
      </p:sp>
    </p:spTree>
    <p:extLst>
      <p:ext uri="{BB962C8B-B14F-4D97-AF65-F5344CB8AC3E}">
        <p14:creationId xmlns:p14="http://schemas.microsoft.com/office/powerpoint/2010/main" val="10009891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file:///D:\metodologia%20juridica\LAmp.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file:///D:\metodologia%20juridica\LAmp.pdf"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file:///D:\metodologia%20juridica\LAmp.pdf"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hyperlink" Target="file:///D:\metodologia%20juridica\LAmp.pdf"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file:///D:\metodologia%20juridica\LAmp.pdf"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file:///D:\metodologia%20juridica\LAmp.pdf"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8.xml.rels><?xml version="1.0" encoding="UTF-8" standalone="yes"?>
<Relationships xmlns="http://schemas.openxmlformats.org/package/2006/relationships"><Relationship Id="rId2" Type="http://schemas.openxmlformats.org/officeDocument/2006/relationships/hyperlink" Target="file:///D:\metodologia%20juridica\LAmp.pdf"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a:solidFill>
                  <a:prstClr val="black"/>
                </a:solidFill>
                <a:latin typeface="Arial" pitchFamily="34" charset="0"/>
                <a:cs typeface="Arial" pitchFamily="34" charset="0"/>
              </a:rPr>
              <a:t>UNIVERSIDAD AUTÓNOMA DEL ESTADO DE HIDALGO</a:t>
            </a:r>
          </a:p>
          <a:p>
            <a:pPr algn="ctr"/>
            <a:r>
              <a:rPr lang="es-MX" sz="2300" dirty="0">
                <a:solidFill>
                  <a:prstClr val="black"/>
                </a:solidFill>
                <a:latin typeface="Arial" pitchFamily="34" charset="0"/>
                <a:cs typeface="Arial" pitchFamily="34" charset="0"/>
              </a:rPr>
              <a:t>ESCUELA SUPERIOR DE ZIMAPÁN</a:t>
            </a:r>
          </a:p>
        </p:txBody>
      </p:sp>
      <p:sp>
        <p:nvSpPr>
          <p:cNvPr id="7" name="6 CuadroTexto"/>
          <p:cNvSpPr txBox="1"/>
          <p:nvPr/>
        </p:nvSpPr>
        <p:spPr>
          <a:xfrm>
            <a:off x="1979712" y="2564904"/>
            <a:ext cx="5400600" cy="3616375"/>
          </a:xfrm>
          <a:prstGeom prst="rect">
            <a:avLst/>
          </a:prstGeom>
          <a:noFill/>
        </p:spPr>
        <p:txBody>
          <a:bodyPr wrap="square" rtlCol="0">
            <a:spAutoFit/>
          </a:bodyPr>
          <a:lstStyle/>
          <a:p>
            <a:pPr algn="ctr"/>
            <a:r>
              <a:rPr lang="es-MX" sz="2800" b="1" dirty="0">
                <a:solidFill>
                  <a:prstClr val="black"/>
                </a:solidFill>
                <a:latin typeface="Arial" pitchFamily="34" charset="0"/>
                <a:cs typeface="Arial" pitchFamily="34" charset="0"/>
              </a:rPr>
              <a:t>Licenciatura en Derecho </a:t>
            </a:r>
          </a:p>
          <a:p>
            <a:pPr algn="ctr"/>
            <a:endParaRPr lang="es-MX" sz="2800" b="1" dirty="0">
              <a:solidFill>
                <a:prstClr val="black"/>
              </a:solidFill>
              <a:latin typeface="Arial" pitchFamily="34" charset="0"/>
              <a:cs typeface="Arial" pitchFamily="34" charset="0"/>
            </a:endParaRPr>
          </a:p>
          <a:p>
            <a:pPr algn="ctr"/>
            <a:r>
              <a:rPr lang="es-ES" sz="2800" b="1" dirty="0">
                <a:solidFill>
                  <a:prstClr val="black"/>
                </a:solidFill>
                <a:latin typeface="Arial" pitchFamily="34" charset="0"/>
                <a:cs typeface="Arial" pitchFamily="34" charset="0"/>
              </a:rPr>
              <a:t>Tema:  Sistema legales para formar jurisprudencia obligatoria en México </a:t>
            </a:r>
            <a:endParaRPr lang="es-MX" sz="2800" b="1" dirty="0">
              <a:solidFill>
                <a:prstClr val="black"/>
              </a:solidFill>
              <a:latin typeface="Arial" pitchFamily="34" charset="0"/>
              <a:cs typeface="Arial" pitchFamily="34" charset="0"/>
            </a:endParaRPr>
          </a:p>
          <a:p>
            <a:pPr algn="ctr"/>
            <a:endParaRPr lang="es-MX" sz="2000" b="1" dirty="0">
              <a:solidFill>
                <a:prstClr val="black"/>
              </a:solidFill>
              <a:latin typeface="Arial" pitchFamily="34" charset="0"/>
              <a:cs typeface="Arial" pitchFamily="34" charset="0"/>
            </a:endParaRPr>
          </a:p>
          <a:p>
            <a:pPr algn="ctr"/>
            <a:r>
              <a:rPr lang="es-MX" sz="2300" b="1" dirty="0">
                <a:solidFill>
                  <a:prstClr val="black"/>
                </a:solidFill>
                <a:latin typeface="Arial" pitchFamily="34" charset="0"/>
                <a:cs typeface="Arial" pitchFamily="34" charset="0"/>
              </a:rPr>
              <a:t>Lic. Sonia  Reynoso Trejo </a:t>
            </a:r>
          </a:p>
          <a:p>
            <a:pPr algn="ctr"/>
            <a:endParaRPr lang="es-MX" sz="2300" b="1" dirty="0">
              <a:solidFill>
                <a:prstClr val="black"/>
              </a:solidFill>
              <a:latin typeface="Arial" pitchFamily="34" charset="0"/>
              <a:cs typeface="Arial" pitchFamily="34" charset="0"/>
            </a:endParaRPr>
          </a:p>
          <a:p>
            <a:pPr algn="ctr"/>
            <a:r>
              <a:rPr lang="es-MX" sz="2300" b="1" dirty="0">
                <a:solidFill>
                  <a:prstClr val="black"/>
                </a:solidFill>
                <a:latin typeface="Arial" pitchFamily="34" charset="0"/>
                <a:cs typeface="Arial" pitchFamily="34" charset="0"/>
              </a:rPr>
              <a:t>Enero – Junio 2014</a:t>
            </a:r>
          </a:p>
        </p:txBody>
      </p:sp>
    </p:spTree>
    <p:extLst>
      <p:ext uri="{BB962C8B-B14F-4D97-AF65-F5344CB8AC3E}">
        <p14:creationId xmlns:p14="http://schemas.microsoft.com/office/powerpoint/2010/main" val="387509036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Jurisprudencia por contradicción de tesis</a:t>
            </a:r>
            <a:endParaRPr lang="es-MX" dirty="0"/>
          </a:p>
        </p:txBody>
      </p:sp>
      <p:sp>
        <p:nvSpPr>
          <p:cNvPr id="3" name="2 Marcador de contenido"/>
          <p:cNvSpPr>
            <a:spLocks noGrp="1"/>
          </p:cNvSpPr>
          <p:nvPr>
            <p:ph sz="quarter" idx="1"/>
          </p:nvPr>
        </p:nvSpPr>
        <p:spPr/>
        <p:txBody>
          <a:bodyPr>
            <a:normAutofit fontScale="85000" lnSpcReduction="10000"/>
          </a:bodyPr>
          <a:lstStyle/>
          <a:p>
            <a:r>
              <a:rPr lang="es-MX" dirty="0" smtClean="0"/>
              <a:t>Se establece al deludir criterios discrepantes sostenidos entre las salas de la SCJN y los plenos de circuito o entre los TCC en asuntos de su competencia</a:t>
            </a:r>
          </a:p>
          <a:p>
            <a:endParaRPr lang="es-MX" dirty="0"/>
          </a:p>
          <a:p>
            <a:endParaRPr lang="es-MX" dirty="0" smtClean="0"/>
          </a:p>
          <a:p>
            <a:endParaRPr lang="es-MX" dirty="0"/>
          </a:p>
          <a:p>
            <a:endParaRPr lang="es-MX" dirty="0" smtClean="0"/>
          </a:p>
          <a:p>
            <a:endParaRPr lang="es-MX" dirty="0"/>
          </a:p>
          <a:p>
            <a:endParaRPr lang="es-MX" dirty="0" smtClean="0"/>
          </a:p>
          <a:p>
            <a:r>
              <a:rPr lang="es-MX" sz="1600" dirty="0" smtClean="0">
                <a:hlinkClick r:id="rId2" action="ppaction://hlinkfile"/>
              </a:rPr>
              <a:t>Fundamento legal: Art. 225 de la </a:t>
            </a:r>
            <a:r>
              <a:rPr lang="es-MX" sz="1600" dirty="0">
                <a:hlinkClick r:id="rId2" action="ppaction://hlinkfile"/>
              </a:rPr>
              <a:t> </a:t>
            </a:r>
            <a:r>
              <a:rPr lang="es-MX" sz="1600" dirty="0" smtClean="0">
                <a:hlinkClick r:id="rId2" action="ppaction://hlinkfile"/>
              </a:rPr>
              <a:t>Ley de Amparo</a:t>
            </a:r>
            <a:endParaRPr lang="es-MX" sz="1600"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499992" y="3068960"/>
            <a:ext cx="3816424" cy="2350917"/>
          </a:xfrm>
          <a:prstGeom prst="rect">
            <a:avLst/>
          </a:prstGeom>
          <a:ln>
            <a:noFill/>
          </a:ln>
          <a:effectLst>
            <a:softEdge rad="112500"/>
          </a:effectLst>
        </p:spPr>
      </p:pic>
    </p:spTree>
    <p:extLst>
      <p:ext uri="{BB962C8B-B14F-4D97-AF65-F5344CB8AC3E}">
        <p14:creationId xmlns:p14="http://schemas.microsoft.com/office/powerpoint/2010/main" val="99964058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Objetivo </a:t>
            </a:r>
            <a:endParaRPr lang="es-MX" dirty="0"/>
          </a:p>
        </p:txBody>
      </p:sp>
      <p:sp>
        <p:nvSpPr>
          <p:cNvPr id="3" name="2 Marcador de contenido"/>
          <p:cNvSpPr>
            <a:spLocks noGrp="1"/>
          </p:cNvSpPr>
          <p:nvPr>
            <p:ph idx="1"/>
          </p:nvPr>
        </p:nvSpPr>
        <p:spPr/>
        <p:txBody>
          <a:bodyPr>
            <a:normAutofit lnSpcReduction="10000"/>
          </a:bodyPr>
          <a:lstStyle/>
          <a:p>
            <a:pPr algn="just"/>
            <a:r>
              <a:rPr lang="es-MX" dirty="0"/>
              <a:t>Pretende  preservar  la unidad de la interpretación  del orden jurídico nacional , al decidir los criterios que   deben prevalecer  cuando  existe oposición  entre lo  sustentado por  las salas de la </a:t>
            </a:r>
            <a:r>
              <a:rPr lang="es-MX" dirty="0" smtClean="0"/>
              <a:t>Salas  de la Suprema corte de Justicia  </a:t>
            </a:r>
            <a:r>
              <a:rPr lang="es-MX" dirty="0"/>
              <a:t>o los </a:t>
            </a:r>
            <a:r>
              <a:rPr lang="es-MX" dirty="0" smtClean="0"/>
              <a:t>Tribunales Colegiados de Circuito </a:t>
            </a:r>
            <a:r>
              <a:rPr lang="es-MX" dirty="0"/>
              <a:t>, en torno a un mismo problema legal, sin que se  afecten las situaciones jurídicas concretas derivadas de los  juicios en que  se hubiesen emitido dichos  criterios. </a:t>
            </a:r>
          </a:p>
          <a:p>
            <a:pPr algn="just"/>
            <a:endParaRPr lang="es-MX" dirty="0"/>
          </a:p>
        </p:txBody>
      </p:sp>
    </p:spTree>
    <p:extLst>
      <p:ext uri="{BB962C8B-B14F-4D97-AF65-F5344CB8AC3E}">
        <p14:creationId xmlns:p14="http://schemas.microsoft.com/office/powerpoint/2010/main" val="469044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¿Quién conoce de la Denuncia de contradicción de tesis ?</a:t>
            </a:r>
            <a:endParaRPr lang="es-MX" dirty="0"/>
          </a:p>
        </p:txBody>
      </p:sp>
      <p:sp>
        <p:nvSpPr>
          <p:cNvPr id="3" name="2 Marcador de contenido"/>
          <p:cNvSpPr>
            <a:spLocks noGrp="1"/>
          </p:cNvSpPr>
          <p:nvPr>
            <p:ph sz="quarter" idx="1"/>
          </p:nvPr>
        </p:nvSpPr>
        <p:spPr/>
        <p:txBody>
          <a:bodyPr>
            <a:normAutofit fontScale="85000" lnSpcReduction="10000"/>
          </a:bodyPr>
          <a:lstStyle/>
          <a:p>
            <a:pPr marL="0" lvl="0" indent="0">
              <a:buNone/>
            </a:pPr>
            <a:r>
              <a:rPr lang="es-MX" dirty="0"/>
              <a:t>Fracción I:</a:t>
            </a:r>
          </a:p>
          <a:p>
            <a:r>
              <a:rPr lang="es-MX" dirty="0"/>
              <a:t>Pleno de la Suprema Corte de Justicia de la Nación</a:t>
            </a:r>
            <a:r>
              <a:rPr lang="es-MX" dirty="0" smtClean="0"/>
              <a:t>.</a:t>
            </a:r>
            <a:r>
              <a:rPr lang="es-MX" dirty="0"/>
              <a:t> </a:t>
            </a:r>
          </a:p>
          <a:p>
            <a:pPr marL="0" lvl="0" indent="0">
              <a:buNone/>
            </a:pPr>
            <a:r>
              <a:rPr lang="es-MX" dirty="0"/>
              <a:t/>
            </a:r>
            <a:br>
              <a:rPr lang="es-MX" dirty="0"/>
            </a:br>
            <a:r>
              <a:rPr lang="es-MX" dirty="0"/>
              <a:t>Fracción II:</a:t>
            </a:r>
          </a:p>
          <a:p>
            <a:r>
              <a:rPr lang="es-MX" dirty="0"/>
              <a:t>Plenos o salas de la Suprema Corte de Justicia de la Nación</a:t>
            </a:r>
            <a:r>
              <a:rPr lang="es-MX" dirty="0" smtClean="0"/>
              <a:t>.</a:t>
            </a:r>
          </a:p>
          <a:p>
            <a:pPr marL="0" indent="0">
              <a:buNone/>
            </a:pPr>
            <a:r>
              <a:rPr lang="es-MX" dirty="0"/>
              <a:t/>
            </a:r>
            <a:br>
              <a:rPr lang="es-MX" dirty="0"/>
            </a:br>
            <a:r>
              <a:rPr lang="es-MX" dirty="0"/>
              <a:t>Fracción III:</a:t>
            </a:r>
          </a:p>
          <a:p>
            <a:r>
              <a:rPr lang="es-MX" dirty="0"/>
              <a:t>Plenos de circuito.</a:t>
            </a:r>
          </a:p>
          <a:p>
            <a:pPr marL="0" indent="0">
              <a:buNone/>
            </a:pPr>
            <a:endParaRPr lang="es-MX" dirty="0"/>
          </a:p>
          <a:p>
            <a:r>
              <a:rPr lang="es-MX" sz="1700" dirty="0" smtClean="0">
                <a:hlinkClick r:id="rId2" action="ppaction://hlinkfile"/>
              </a:rPr>
              <a:t>Fundamento legal: Art. 226 de la </a:t>
            </a:r>
            <a:r>
              <a:rPr lang="es-MX" sz="1700" dirty="0">
                <a:hlinkClick r:id="rId2" action="ppaction://hlinkfile"/>
              </a:rPr>
              <a:t> </a:t>
            </a:r>
            <a:r>
              <a:rPr lang="es-MX" sz="1700" dirty="0" smtClean="0">
                <a:hlinkClick r:id="rId2" action="ppaction://hlinkfile"/>
              </a:rPr>
              <a:t> Ley de Amparo</a:t>
            </a:r>
            <a:endParaRPr lang="es-MX" sz="1700"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4128" y="4077072"/>
            <a:ext cx="2236375" cy="1574676"/>
          </a:xfrm>
          <a:prstGeom prst="rect">
            <a:avLst/>
          </a:prstGeom>
          <a:ln>
            <a:noFill/>
          </a:ln>
          <a:effectLst>
            <a:reflection blurRad="12700" stA="30000" endPos="30000" dist="5000" dir="5400000" sy="-100000" algn="bl" rotWithShape="0"/>
          </a:effectLst>
          <a:scene3d>
            <a:camera prst="perspectiveContrastingLeftFacing">
              <a:rot lat="300000" lon="19800000" rev="0"/>
            </a:camera>
            <a:lightRig rig="threePt" dir="t">
              <a:rot lat="0" lon="0" rev="2700000"/>
            </a:lightRig>
          </a:scene3d>
          <a:sp3d>
            <a:bevelT w="63500" h="50800"/>
          </a:sp3d>
        </p:spPr>
      </p:pic>
    </p:spTree>
    <p:extLst>
      <p:ext uri="{BB962C8B-B14F-4D97-AF65-F5344CB8AC3E}">
        <p14:creationId xmlns:p14="http://schemas.microsoft.com/office/powerpoint/2010/main" val="16359842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88640"/>
            <a:ext cx="8229600" cy="634082"/>
          </a:xfrm>
        </p:spPr>
        <p:txBody>
          <a:bodyPr>
            <a:normAutofit fontScale="90000"/>
          </a:bodyPr>
          <a:lstStyle/>
          <a:p>
            <a:pPr algn="ctr"/>
            <a:r>
              <a:rPr lang="es-MX" dirty="0" smtClean="0"/>
              <a:t>¿Quién demanda?</a:t>
            </a:r>
            <a:endParaRPr lang="es-MX" dirty="0"/>
          </a:p>
        </p:txBody>
      </p:sp>
      <p:sp>
        <p:nvSpPr>
          <p:cNvPr id="3" name="2 Marcador de contenido"/>
          <p:cNvSpPr>
            <a:spLocks noGrp="1"/>
          </p:cNvSpPr>
          <p:nvPr>
            <p:ph sz="quarter" idx="1"/>
          </p:nvPr>
        </p:nvSpPr>
        <p:spPr>
          <a:xfrm>
            <a:off x="395536" y="620688"/>
            <a:ext cx="8445624" cy="4525963"/>
          </a:xfrm>
        </p:spPr>
        <p:txBody>
          <a:bodyPr>
            <a:noAutofit/>
          </a:bodyPr>
          <a:lstStyle/>
          <a:p>
            <a:pPr marL="0" lvl="0" indent="0">
              <a:buNone/>
            </a:pPr>
            <a:r>
              <a:rPr lang="es-MX" sz="1800" dirty="0">
                <a:latin typeface="Arial" pitchFamily="34" charset="0"/>
                <a:cs typeface="Arial" pitchFamily="34" charset="0"/>
              </a:rPr>
              <a:t>Fracción I:</a:t>
            </a:r>
          </a:p>
          <a:p>
            <a:r>
              <a:rPr lang="es-MX" sz="1800" dirty="0">
                <a:latin typeface="Arial" pitchFamily="34" charset="0"/>
                <a:cs typeface="Arial" pitchFamily="34" charset="0"/>
              </a:rPr>
              <a:t>El pleno de la </a:t>
            </a:r>
            <a:r>
              <a:rPr lang="es-MX" sz="1800" dirty="0" smtClean="0">
                <a:latin typeface="Arial" pitchFamily="34" charset="0"/>
                <a:cs typeface="Arial" pitchFamily="34" charset="0"/>
              </a:rPr>
              <a:t>Suprema Corte de  Justicia de la Nación </a:t>
            </a:r>
            <a:endParaRPr lang="es-MX" sz="1800" dirty="0">
              <a:latin typeface="Arial" pitchFamily="34" charset="0"/>
              <a:cs typeface="Arial" pitchFamily="34" charset="0"/>
            </a:endParaRPr>
          </a:p>
          <a:p>
            <a:pPr lvl="0"/>
            <a:r>
              <a:rPr lang="es-MX" sz="1800" dirty="0">
                <a:latin typeface="Arial" pitchFamily="34" charset="0"/>
                <a:cs typeface="Arial" pitchFamily="34" charset="0"/>
              </a:rPr>
              <a:t>Ministros</a:t>
            </a:r>
          </a:p>
          <a:p>
            <a:pPr lvl="0"/>
            <a:r>
              <a:rPr lang="es-MX" sz="1800" dirty="0">
                <a:latin typeface="Arial" pitchFamily="34" charset="0"/>
                <a:cs typeface="Arial" pitchFamily="34" charset="0"/>
              </a:rPr>
              <a:t>Plenos de circuito</a:t>
            </a:r>
          </a:p>
          <a:p>
            <a:pPr lvl="0"/>
            <a:r>
              <a:rPr lang="es-MX" sz="1800" dirty="0" smtClean="0">
                <a:latin typeface="Arial" pitchFamily="34" charset="0"/>
                <a:cs typeface="Arial" pitchFamily="34" charset="0"/>
              </a:rPr>
              <a:t>Tribunales Colegiados de Circuito </a:t>
            </a:r>
            <a:endParaRPr lang="es-MX" sz="1800" dirty="0">
              <a:latin typeface="Arial" pitchFamily="34" charset="0"/>
              <a:cs typeface="Arial" pitchFamily="34" charset="0"/>
            </a:endParaRPr>
          </a:p>
          <a:p>
            <a:pPr lvl="0"/>
            <a:r>
              <a:rPr lang="es-MX" sz="1800" dirty="0">
                <a:latin typeface="Arial" pitchFamily="34" charset="0"/>
                <a:cs typeface="Arial" pitchFamily="34" charset="0"/>
              </a:rPr>
              <a:t>Jueces de distrito</a:t>
            </a:r>
          </a:p>
          <a:p>
            <a:pPr lvl="0"/>
            <a:r>
              <a:rPr lang="es-MX" sz="1800" dirty="0">
                <a:latin typeface="Arial" pitchFamily="34" charset="0"/>
                <a:cs typeface="Arial" pitchFamily="34" charset="0"/>
              </a:rPr>
              <a:t>Procurador general de la Republica</a:t>
            </a:r>
          </a:p>
          <a:p>
            <a:pPr marL="0" indent="0">
              <a:buNone/>
            </a:pPr>
            <a:r>
              <a:rPr lang="es-MX" sz="1800" dirty="0" smtClean="0">
                <a:latin typeface="Arial" pitchFamily="34" charset="0"/>
                <a:cs typeface="Arial" pitchFamily="34" charset="0"/>
              </a:rPr>
              <a:t>Fracción </a:t>
            </a:r>
            <a:r>
              <a:rPr lang="es-MX" sz="1800" dirty="0">
                <a:latin typeface="Arial" pitchFamily="34" charset="0"/>
                <a:cs typeface="Arial" pitchFamily="34" charset="0"/>
              </a:rPr>
              <a:t>II:</a:t>
            </a:r>
          </a:p>
          <a:p>
            <a:r>
              <a:rPr lang="es-MX" sz="1800" dirty="0">
                <a:latin typeface="Arial" pitchFamily="34" charset="0"/>
                <a:cs typeface="Arial" pitchFamily="34" charset="0"/>
              </a:rPr>
              <a:t>La Suprema Corte de Justicia de la Nación</a:t>
            </a:r>
          </a:p>
          <a:p>
            <a:pPr lvl="0"/>
            <a:r>
              <a:rPr lang="es-MX" sz="1800" dirty="0">
                <a:latin typeface="Arial" pitchFamily="34" charset="0"/>
                <a:cs typeface="Arial" pitchFamily="34" charset="0"/>
              </a:rPr>
              <a:t>Ministros</a:t>
            </a:r>
          </a:p>
          <a:p>
            <a:pPr lvl="0"/>
            <a:r>
              <a:rPr lang="es-MX" sz="1800" dirty="0">
                <a:latin typeface="Arial" pitchFamily="34" charset="0"/>
                <a:cs typeface="Arial" pitchFamily="34" charset="0"/>
              </a:rPr>
              <a:t>Plenos de Circuito</a:t>
            </a:r>
          </a:p>
          <a:p>
            <a:pPr lvl="0"/>
            <a:r>
              <a:rPr lang="es-MX" sz="1800" dirty="0">
                <a:latin typeface="Arial" pitchFamily="34" charset="0"/>
                <a:cs typeface="Arial" pitchFamily="34" charset="0"/>
              </a:rPr>
              <a:t>Procurador de la Republica</a:t>
            </a:r>
          </a:p>
          <a:p>
            <a:pPr lvl="0"/>
            <a:r>
              <a:rPr lang="es-MX" sz="1800" dirty="0">
                <a:latin typeface="Arial" pitchFamily="34" charset="0"/>
                <a:cs typeface="Arial" pitchFamily="34" charset="0"/>
              </a:rPr>
              <a:t>Jueces de Distrito</a:t>
            </a:r>
          </a:p>
          <a:p>
            <a:pPr marL="0" indent="0">
              <a:buNone/>
            </a:pPr>
            <a:r>
              <a:rPr lang="es-MX" sz="1800" dirty="0" smtClean="0">
                <a:latin typeface="Arial" pitchFamily="34" charset="0"/>
                <a:cs typeface="Arial" pitchFamily="34" charset="0"/>
              </a:rPr>
              <a:t>Fracción </a:t>
            </a:r>
            <a:r>
              <a:rPr lang="es-MX" sz="1800" dirty="0">
                <a:latin typeface="Arial" pitchFamily="34" charset="0"/>
                <a:cs typeface="Arial" pitchFamily="34" charset="0"/>
              </a:rPr>
              <a:t>III:</a:t>
            </a:r>
          </a:p>
          <a:p>
            <a:r>
              <a:rPr lang="es-MX" sz="1800" dirty="0">
                <a:latin typeface="Arial" pitchFamily="34" charset="0"/>
                <a:cs typeface="Arial" pitchFamily="34" charset="0"/>
              </a:rPr>
              <a:t>Plenos de Circuito</a:t>
            </a:r>
          </a:p>
          <a:p>
            <a:pPr lvl="0"/>
            <a:r>
              <a:rPr lang="es-MX" sz="1800" dirty="0">
                <a:latin typeface="Arial" pitchFamily="34" charset="0"/>
                <a:cs typeface="Arial" pitchFamily="34" charset="0"/>
              </a:rPr>
              <a:t>Procurador general de la Republica</a:t>
            </a:r>
          </a:p>
          <a:p>
            <a:pPr lvl="0"/>
            <a:r>
              <a:rPr lang="es-MX" sz="1800" dirty="0" smtClean="0">
                <a:latin typeface="Arial" pitchFamily="34" charset="0"/>
                <a:cs typeface="Arial" pitchFamily="34" charset="0"/>
              </a:rPr>
              <a:t>Tribunales Colegiados de Circuito </a:t>
            </a:r>
            <a:endParaRPr lang="es-MX" sz="1800" dirty="0">
              <a:latin typeface="Arial" pitchFamily="34" charset="0"/>
              <a:cs typeface="Arial" pitchFamily="34" charset="0"/>
            </a:endParaRPr>
          </a:p>
          <a:p>
            <a:pPr lvl="0"/>
            <a:r>
              <a:rPr lang="es-MX" sz="1800" dirty="0">
                <a:latin typeface="Arial" pitchFamily="34" charset="0"/>
                <a:cs typeface="Arial" pitchFamily="34" charset="0"/>
              </a:rPr>
              <a:t>Jueces de </a:t>
            </a:r>
            <a:r>
              <a:rPr lang="es-MX" sz="1800" dirty="0" smtClean="0">
                <a:latin typeface="Arial" pitchFamily="34" charset="0"/>
                <a:cs typeface="Arial" pitchFamily="34" charset="0"/>
              </a:rPr>
              <a:t>Distrito</a:t>
            </a:r>
            <a:endParaRPr lang="es-MX" sz="1800" dirty="0">
              <a:latin typeface="Arial" pitchFamily="34" charset="0"/>
              <a:cs typeface="Arial" pitchFamily="34" charset="0"/>
            </a:endParaRPr>
          </a:p>
          <a:p>
            <a:pPr marL="0" lvl="0" indent="0">
              <a:buNone/>
            </a:pPr>
            <a:r>
              <a:rPr lang="es-MX" sz="1800" dirty="0" smtClean="0">
                <a:latin typeface="Arial" pitchFamily="34" charset="0"/>
                <a:cs typeface="Arial" pitchFamily="34" charset="0"/>
                <a:hlinkClick r:id="rId2" action="ppaction://hlinkfile"/>
              </a:rPr>
              <a:t>Fundamento legal: Art. 227 de la Ley de Amparo</a:t>
            </a:r>
            <a:endParaRPr lang="es-MX" sz="1800" dirty="0">
              <a:latin typeface="Arial" pitchFamily="34" charset="0"/>
              <a:cs typeface="Arial" pitchFamily="34" charset="0"/>
            </a:endParaRPr>
          </a:p>
          <a:p>
            <a:endParaRPr lang="es-MX" sz="1800" dirty="0">
              <a:latin typeface="Arial" pitchFamily="34" charset="0"/>
              <a:cs typeface="Arial" pitchFamily="34" charset="0"/>
            </a:endParaRPr>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08104" y="2492896"/>
            <a:ext cx="2619375" cy="1743075"/>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Tree>
    <p:extLst>
      <p:ext uri="{BB962C8B-B14F-4D97-AF65-F5344CB8AC3E}">
        <p14:creationId xmlns:p14="http://schemas.microsoft.com/office/powerpoint/2010/main" val="35609932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pPr algn="ctr"/>
            <a:r>
              <a:rPr lang="es-MX" dirty="0" smtClean="0"/>
              <a:t>CASOS </a:t>
            </a:r>
            <a:endParaRPr lang="es-MX" dirty="0"/>
          </a:p>
        </p:txBody>
      </p:sp>
      <p:sp>
        <p:nvSpPr>
          <p:cNvPr id="3" name="2 Marcador de contenido"/>
          <p:cNvSpPr>
            <a:spLocks noGrp="1"/>
          </p:cNvSpPr>
          <p:nvPr>
            <p:ph sz="quarter" idx="1"/>
          </p:nvPr>
        </p:nvSpPr>
        <p:spPr/>
        <p:txBody>
          <a:bodyPr>
            <a:normAutofit fontScale="62500" lnSpcReduction="20000"/>
          </a:bodyPr>
          <a:lstStyle/>
          <a:p>
            <a:pPr marL="0" lvl="0" indent="0">
              <a:buNone/>
            </a:pPr>
            <a:r>
              <a:rPr lang="es-MX" dirty="0"/>
              <a:t>Fracción I:</a:t>
            </a:r>
          </a:p>
          <a:p>
            <a:r>
              <a:rPr lang="es-MX" dirty="0"/>
              <a:t>Cuando deban dilucidarse las tesis contradictorias sostenidas entre las salas.</a:t>
            </a:r>
          </a:p>
          <a:p>
            <a:pPr marL="0" indent="0">
              <a:buNone/>
            </a:pPr>
            <a:r>
              <a:rPr lang="es-MX" dirty="0" smtClean="0"/>
              <a:t>Fracción </a:t>
            </a:r>
            <a:r>
              <a:rPr lang="es-MX" dirty="0"/>
              <a:t>II:</a:t>
            </a:r>
          </a:p>
          <a:p>
            <a:r>
              <a:rPr lang="es-MX" dirty="0"/>
              <a:t>*Cuando deban dilucidarse las tesis contradictorias sostenidas entre los plenos de circuito</a:t>
            </a:r>
          </a:p>
          <a:p>
            <a:r>
              <a:rPr lang="es-MX" dirty="0"/>
              <a:t>* Cuando deban dilucidarse las tesis contradictorias sostenidas entre los tribunales de diversas especialidades</a:t>
            </a:r>
          </a:p>
          <a:p>
            <a:r>
              <a:rPr lang="es-MX" dirty="0"/>
              <a:t>* Cuando deban dilucidarse las tesis contradictorias sostenidas entre los TCC.</a:t>
            </a:r>
          </a:p>
          <a:p>
            <a:pPr marL="0" indent="0">
              <a:buNone/>
            </a:pPr>
            <a:r>
              <a:rPr lang="es-MX" dirty="0" smtClean="0"/>
              <a:t>Fracción </a:t>
            </a:r>
            <a:r>
              <a:rPr lang="es-MX" dirty="0"/>
              <a:t>III:</a:t>
            </a:r>
          </a:p>
          <a:p>
            <a:r>
              <a:rPr lang="es-MX" dirty="0"/>
              <a:t>Cuando deban dilucidarse las tesis contradictorias sostenidas en los Tribunales Colegiados de Circuito </a:t>
            </a:r>
            <a:r>
              <a:rPr lang="es-MX" dirty="0" smtClean="0"/>
              <a:t>correspondientes</a:t>
            </a:r>
          </a:p>
          <a:p>
            <a:endParaRPr lang="es-MX" dirty="0"/>
          </a:p>
          <a:p>
            <a:r>
              <a:rPr lang="es-MX" sz="1900" dirty="0" smtClean="0">
                <a:hlinkClick r:id="rId2" action="ppaction://hlinkfile"/>
              </a:rPr>
              <a:t>Fundamento legal: Art. 226 de la  Ley de Amparo</a:t>
            </a:r>
            <a:endParaRPr lang="es-MX" sz="1900"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20272" y="260648"/>
            <a:ext cx="1728192" cy="1720511"/>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Tree>
    <p:extLst>
      <p:ext uri="{BB962C8B-B14F-4D97-AF65-F5344CB8AC3E}">
        <p14:creationId xmlns:p14="http://schemas.microsoft.com/office/powerpoint/2010/main" val="42278642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39552" y="-315416"/>
            <a:ext cx="8229600" cy="1143000"/>
          </a:xfrm>
        </p:spPr>
        <p:txBody>
          <a:bodyPr>
            <a:normAutofit/>
          </a:bodyPr>
          <a:lstStyle/>
          <a:p>
            <a:pPr algn="ctr"/>
            <a:r>
              <a:rPr lang="es-MX" sz="2000" dirty="0" smtClean="0"/>
              <a:t>JURISPRUDENCIA POR CONTRADICCIÓN </a:t>
            </a:r>
            <a:endParaRPr lang="es-MX" sz="2000" dirty="0"/>
          </a:p>
        </p:txBody>
      </p:sp>
      <p:graphicFrame>
        <p:nvGraphicFramePr>
          <p:cNvPr id="4" name="3 Marcador de contenido"/>
          <p:cNvGraphicFramePr>
            <a:graphicFrameLocks noGrp="1"/>
          </p:cNvGraphicFramePr>
          <p:nvPr>
            <p:ph sz="quarter" idx="1"/>
            <p:extLst>
              <p:ext uri="{D42A27DB-BD31-4B8C-83A1-F6EECF244321}">
                <p14:modId xmlns:p14="http://schemas.microsoft.com/office/powerpoint/2010/main" val="3293476045"/>
              </p:ext>
            </p:extLst>
          </p:nvPr>
        </p:nvGraphicFramePr>
        <p:xfrm>
          <a:off x="323528" y="398527"/>
          <a:ext cx="8568952" cy="6138056"/>
        </p:xfrm>
        <a:graphic>
          <a:graphicData uri="http://schemas.openxmlformats.org/drawingml/2006/table">
            <a:tbl>
              <a:tblPr firstRow="1" firstCol="1" bandRow="1">
                <a:tableStyleId>{5C22544A-7EE6-4342-B048-85BDC9FD1C3A}</a:tableStyleId>
              </a:tblPr>
              <a:tblGrid>
                <a:gridCol w="1592460"/>
                <a:gridCol w="1516629"/>
                <a:gridCol w="1963983"/>
                <a:gridCol w="3495880"/>
              </a:tblGrid>
              <a:tr h="529736">
                <a:tc>
                  <a:txBody>
                    <a:bodyPr/>
                    <a:lstStyle/>
                    <a:p>
                      <a:pPr algn="ctr">
                        <a:lnSpc>
                          <a:spcPct val="115000"/>
                        </a:lnSpc>
                        <a:spcAft>
                          <a:spcPts val="0"/>
                        </a:spcAft>
                      </a:pPr>
                      <a:r>
                        <a:rPr lang="es-MX" sz="1000" dirty="0">
                          <a:effectLst/>
                          <a:latin typeface="Arial" pitchFamily="34" charset="0"/>
                          <a:cs typeface="Arial" pitchFamily="34" charset="0"/>
                        </a:rPr>
                        <a:t>Fundamento</a:t>
                      </a:r>
                      <a:endParaRPr lang="es-MX" sz="1000" dirty="0">
                        <a:effectLst/>
                        <a:latin typeface="Arial" pitchFamily="34" charset="0"/>
                        <a:ea typeface="Calibri"/>
                        <a:cs typeface="Arial" pitchFamily="34" charset="0"/>
                      </a:endParaRPr>
                    </a:p>
                  </a:txBody>
                  <a:tcPr marL="35316" marR="35316" marT="0" marB="0"/>
                </a:tc>
                <a:tc>
                  <a:txBody>
                    <a:bodyPr/>
                    <a:lstStyle/>
                    <a:p>
                      <a:pPr algn="ctr">
                        <a:lnSpc>
                          <a:spcPct val="115000"/>
                        </a:lnSpc>
                        <a:spcAft>
                          <a:spcPts val="0"/>
                        </a:spcAft>
                      </a:pPr>
                      <a:r>
                        <a:rPr lang="es-MX" sz="1000" dirty="0">
                          <a:effectLst/>
                          <a:latin typeface="Arial" pitchFamily="34" charset="0"/>
                          <a:cs typeface="Arial" pitchFamily="34" charset="0"/>
                        </a:rPr>
                        <a:t>¿Quién conoce?</a:t>
                      </a:r>
                      <a:endParaRPr lang="es-MX" sz="1000" dirty="0">
                        <a:effectLst/>
                        <a:latin typeface="Arial" pitchFamily="34" charset="0"/>
                        <a:ea typeface="Calibri"/>
                        <a:cs typeface="Arial" pitchFamily="34" charset="0"/>
                      </a:endParaRPr>
                    </a:p>
                  </a:txBody>
                  <a:tcPr marL="35316" marR="35316" marT="0" marB="0"/>
                </a:tc>
                <a:tc>
                  <a:txBody>
                    <a:bodyPr/>
                    <a:lstStyle/>
                    <a:p>
                      <a:pPr algn="ctr">
                        <a:lnSpc>
                          <a:spcPct val="115000"/>
                        </a:lnSpc>
                        <a:spcAft>
                          <a:spcPts val="0"/>
                        </a:spcAft>
                      </a:pPr>
                      <a:r>
                        <a:rPr lang="es-MX" sz="1000" dirty="0">
                          <a:effectLst/>
                          <a:latin typeface="Arial" pitchFamily="34" charset="0"/>
                          <a:cs typeface="Arial" pitchFamily="34" charset="0"/>
                        </a:rPr>
                        <a:t>¿Quién demanda?</a:t>
                      </a:r>
                      <a:endParaRPr lang="es-MX" sz="1000" dirty="0">
                        <a:effectLst/>
                        <a:latin typeface="Arial" pitchFamily="34" charset="0"/>
                        <a:ea typeface="Calibri"/>
                        <a:cs typeface="Arial" pitchFamily="34" charset="0"/>
                      </a:endParaRPr>
                    </a:p>
                  </a:txBody>
                  <a:tcPr marL="35316" marR="35316" marT="0" marB="0"/>
                </a:tc>
                <a:tc>
                  <a:txBody>
                    <a:bodyPr/>
                    <a:lstStyle/>
                    <a:p>
                      <a:pPr algn="ctr">
                        <a:lnSpc>
                          <a:spcPct val="115000"/>
                        </a:lnSpc>
                        <a:spcAft>
                          <a:spcPts val="0"/>
                        </a:spcAft>
                      </a:pPr>
                      <a:r>
                        <a:rPr lang="es-MX" sz="1000" dirty="0">
                          <a:effectLst/>
                          <a:latin typeface="Arial" pitchFamily="34" charset="0"/>
                          <a:cs typeface="Arial" pitchFamily="34" charset="0"/>
                        </a:rPr>
                        <a:t>¿Cuándo?</a:t>
                      </a:r>
                      <a:endParaRPr lang="es-MX" sz="1000" dirty="0">
                        <a:effectLst/>
                        <a:latin typeface="Arial" pitchFamily="34" charset="0"/>
                        <a:ea typeface="Calibri"/>
                        <a:cs typeface="Arial" pitchFamily="34" charset="0"/>
                      </a:endParaRPr>
                    </a:p>
                  </a:txBody>
                  <a:tcPr marL="35316" marR="35316" marT="0" marB="0"/>
                </a:tc>
              </a:tr>
              <a:tr h="5525073">
                <a:tc>
                  <a:txBody>
                    <a:bodyPr/>
                    <a:lstStyle/>
                    <a:p>
                      <a:pPr marL="342900" lvl="0" indent="-342900" algn="just">
                        <a:lnSpc>
                          <a:spcPct val="115000"/>
                        </a:lnSpc>
                        <a:spcAft>
                          <a:spcPts val="0"/>
                        </a:spcAft>
                        <a:buFont typeface="Symbol"/>
                        <a:buChar char=""/>
                      </a:pPr>
                      <a:r>
                        <a:rPr lang="es-MX" sz="1000" dirty="0">
                          <a:effectLst/>
                          <a:latin typeface="Arial" pitchFamily="34" charset="0"/>
                          <a:cs typeface="Arial" pitchFamily="34" charset="0"/>
                        </a:rPr>
                        <a:t>Artículos 225, 226 y 227 de la nueva Ley de Amparo</a:t>
                      </a:r>
                      <a:endParaRPr lang="es-MX" sz="1000" dirty="0">
                        <a:effectLst/>
                        <a:latin typeface="Arial" pitchFamily="34" charset="0"/>
                        <a:ea typeface="Calibri"/>
                        <a:cs typeface="Arial" pitchFamily="34" charset="0"/>
                      </a:endParaRPr>
                    </a:p>
                  </a:txBody>
                  <a:tcPr marL="35316" marR="35316" marT="0" marB="0"/>
                </a:tc>
                <a:tc>
                  <a:txBody>
                    <a:bodyPr/>
                    <a:lstStyle/>
                    <a:p>
                      <a:pPr algn="just">
                        <a:lnSpc>
                          <a:spcPct val="115000"/>
                        </a:lnSpc>
                        <a:spcAft>
                          <a:spcPts val="0"/>
                        </a:spcAft>
                      </a:pPr>
                      <a:r>
                        <a:rPr lang="es-MX" sz="1000" dirty="0">
                          <a:effectLst/>
                          <a:latin typeface="Arial" pitchFamily="34" charset="0"/>
                          <a:cs typeface="Arial" pitchFamily="34" charset="0"/>
                        </a:rPr>
                        <a:t>Articulo 226</a:t>
                      </a:r>
                    </a:p>
                    <a:p>
                      <a:pPr marL="342900" lvl="0" indent="-342900" algn="just">
                        <a:lnSpc>
                          <a:spcPct val="115000"/>
                        </a:lnSpc>
                        <a:spcAft>
                          <a:spcPts val="0"/>
                        </a:spcAft>
                        <a:buFont typeface="Symbol"/>
                        <a:buChar char=""/>
                      </a:pPr>
                      <a:r>
                        <a:rPr lang="es-MX" sz="1000" dirty="0">
                          <a:effectLst/>
                          <a:latin typeface="Arial" pitchFamily="34" charset="0"/>
                          <a:cs typeface="Arial" pitchFamily="34" charset="0"/>
                        </a:rPr>
                        <a:t>Fracción I:</a:t>
                      </a:r>
                    </a:p>
                    <a:p>
                      <a:pPr algn="just">
                        <a:lnSpc>
                          <a:spcPct val="115000"/>
                        </a:lnSpc>
                        <a:spcAft>
                          <a:spcPts val="0"/>
                        </a:spcAft>
                      </a:pPr>
                      <a:r>
                        <a:rPr lang="es-MX" sz="1000" dirty="0">
                          <a:effectLst/>
                          <a:latin typeface="Arial" pitchFamily="34" charset="0"/>
                          <a:cs typeface="Arial" pitchFamily="34" charset="0"/>
                        </a:rPr>
                        <a:t>Pleno de la Suprema Corte de Justicia de la Nación.</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marL="342900" lvl="0" indent="-342900" algn="just">
                        <a:lnSpc>
                          <a:spcPct val="115000"/>
                        </a:lnSpc>
                        <a:spcAft>
                          <a:spcPts val="0"/>
                        </a:spcAft>
                        <a:buFont typeface="Symbol"/>
                        <a:buChar char=""/>
                      </a:pPr>
                      <a:r>
                        <a:rPr lang="es-MX" sz="1000" dirty="0">
                          <a:effectLst/>
                          <a:latin typeface="Arial" pitchFamily="34" charset="0"/>
                          <a:cs typeface="Arial" pitchFamily="34" charset="0"/>
                        </a:rPr>
                        <a:t/>
                      </a:r>
                      <a:br>
                        <a:rPr lang="es-MX" sz="1000" dirty="0">
                          <a:effectLst/>
                          <a:latin typeface="Arial" pitchFamily="34" charset="0"/>
                          <a:cs typeface="Arial" pitchFamily="34" charset="0"/>
                        </a:rPr>
                      </a:br>
                      <a:r>
                        <a:rPr lang="es-MX" sz="1000" dirty="0">
                          <a:effectLst/>
                          <a:latin typeface="Arial" pitchFamily="34" charset="0"/>
                          <a:cs typeface="Arial" pitchFamily="34" charset="0"/>
                        </a:rPr>
                        <a:t>Fracción II:</a:t>
                      </a:r>
                    </a:p>
                    <a:p>
                      <a:pPr algn="just">
                        <a:lnSpc>
                          <a:spcPct val="115000"/>
                        </a:lnSpc>
                        <a:spcAft>
                          <a:spcPts val="0"/>
                        </a:spcAft>
                      </a:pPr>
                      <a:r>
                        <a:rPr lang="es-MX" sz="1000" dirty="0">
                          <a:effectLst/>
                          <a:latin typeface="Arial" pitchFamily="34" charset="0"/>
                          <a:cs typeface="Arial" pitchFamily="34" charset="0"/>
                        </a:rPr>
                        <a:t>Plenos o salas de la Suprema Corte de Justicia de la Nación.</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br>
                        <a:rPr lang="es-MX" sz="1000" dirty="0">
                          <a:effectLst/>
                          <a:latin typeface="Arial" pitchFamily="34" charset="0"/>
                          <a:cs typeface="Arial" pitchFamily="34" charset="0"/>
                        </a:rPr>
                      </a:br>
                      <a:r>
                        <a:rPr lang="es-MX" sz="1000" dirty="0">
                          <a:effectLst/>
                          <a:latin typeface="Arial" pitchFamily="34" charset="0"/>
                          <a:cs typeface="Arial" pitchFamily="34" charset="0"/>
                        </a:rPr>
                        <a:t>Fracción III:</a:t>
                      </a:r>
                    </a:p>
                    <a:p>
                      <a:pPr algn="just">
                        <a:lnSpc>
                          <a:spcPct val="115000"/>
                        </a:lnSpc>
                        <a:spcAft>
                          <a:spcPts val="0"/>
                        </a:spcAft>
                      </a:pPr>
                      <a:r>
                        <a:rPr lang="es-MX" sz="1000" dirty="0">
                          <a:effectLst/>
                          <a:latin typeface="Arial" pitchFamily="34" charset="0"/>
                          <a:cs typeface="Arial" pitchFamily="34" charset="0"/>
                        </a:rPr>
                        <a:t>Plenos de circuito.</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endParaRPr lang="es-MX" sz="1000" dirty="0">
                        <a:effectLst/>
                        <a:latin typeface="Arial" pitchFamily="34" charset="0"/>
                        <a:ea typeface="Calibri"/>
                        <a:cs typeface="Arial" pitchFamily="34" charset="0"/>
                      </a:endParaRPr>
                    </a:p>
                  </a:txBody>
                  <a:tcPr marL="35316" marR="35316" marT="0" marB="0"/>
                </a:tc>
                <a:tc>
                  <a:txBody>
                    <a:bodyPr/>
                    <a:lstStyle/>
                    <a:p>
                      <a:pPr algn="just">
                        <a:lnSpc>
                          <a:spcPct val="115000"/>
                        </a:lnSpc>
                        <a:spcAft>
                          <a:spcPts val="0"/>
                        </a:spcAft>
                      </a:pPr>
                      <a:r>
                        <a:rPr lang="es-MX" sz="1000" dirty="0">
                          <a:effectLst/>
                          <a:latin typeface="Arial" pitchFamily="34" charset="0"/>
                          <a:cs typeface="Arial" pitchFamily="34" charset="0"/>
                        </a:rPr>
                        <a:t>Articulo 227</a:t>
                      </a:r>
                    </a:p>
                    <a:p>
                      <a:pPr marL="342900" lvl="0" indent="-342900" algn="just">
                        <a:lnSpc>
                          <a:spcPct val="115000"/>
                        </a:lnSpc>
                        <a:spcAft>
                          <a:spcPts val="0"/>
                        </a:spcAft>
                        <a:buFont typeface="Symbol"/>
                        <a:buChar char=""/>
                      </a:pPr>
                      <a:r>
                        <a:rPr lang="es-MX" sz="1000" dirty="0">
                          <a:effectLst/>
                          <a:latin typeface="Arial" pitchFamily="34" charset="0"/>
                          <a:cs typeface="Arial" pitchFamily="34" charset="0"/>
                        </a:rPr>
                        <a:t>Fracción I:</a:t>
                      </a:r>
                    </a:p>
                    <a:p>
                      <a:pPr algn="just">
                        <a:lnSpc>
                          <a:spcPct val="115000"/>
                        </a:lnSpc>
                        <a:spcAft>
                          <a:spcPts val="0"/>
                        </a:spcAft>
                      </a:pPr>
                      <a:r>
                        <a:rPr lang="es-MX" sz="1000" dirty="0">
                          <a:effectLst/>
                          <a:latin typeface="Arial" pitchFamily="34" charset="0"/>
                          <a:cs typeface="Arial" pitchFamily="34" charset="0"/>
                        </a:rPr>
                        <a:t>El pleno de la </a:t>
                      </a:r>
                      <a:r>
                        <a:rPr lang="es-MX" sz="1000" dirty="0" smtClean="0">
                          <a:effectLst/>
                          <a:latin typeface="Arial" pitchFamily="34" charset="0"/>
                          <a:cs typeface="Arial" pitchFamily="34" charset="0"/>
                        </a:rPr>
                        <a:t>Suprema</a:t>
                      </a:r>
                      <a:r>
                        <a:rPr lang="es-MX" sz="1000" baseline="0" dirty="0" smtClean="0">
                          <a:effectLst/>
                          <a:latin typeface="Arial" pitchFamily="34" charset="0"/>
                          <a:cs typeface="Arial" pitchFamily="34" charset="0"/>
                        </a:rPr>
                        <a:t> Corte de Justicia </a:t>
                      </a:r>
                      <a:endParaRPr lang="es-MX" sz="1000" dirty="0">
                        <a:effectLst/>
                        <a:latin typeface="Arial" pitchFamily="34" charset="0"/>
                        <a:cs typeface="Arial" pitchFamily="34" charset="0"/>
                      </a:endParaRP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Ministros</a:t>
                      </a: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Plenos de circuito</a:t>
                      </a:r>
                    </a:p>
                    <a:p>
                      <a:pPr marL="342900" lvl="0" indent="-342900" algn="just">
                        <a:lnSpc>
                          <a:spcPct val="115000"/>
                        </a:lnSpc>
                        <a:spcAft>
                          <a:spcPts val="0"/>
                        </a:spcAft>
                        <a:buFont typeface="Wingdings"/>
                        <a:buChar char=""/>
                      </a:pPr>
                      <a:r>
                        <a:rPr lang="es-MX" sz="1000" dirty="0" smtClean="0">
                          <a:effectLst/>
                          <a:latin typeface="Arial" pitchFamily="34" charset="0"/>
                          <a:cs typeface="Arial" pitchFamily="34" charset="0"/>
                        </a:rPr>
                        <a:t>Tribunales</a:t>
                      </a:r>
                      <a:r>
                        <a:rPr lang="es-MX" sz="1000" baseline="0" dirty="0" smtClean="0">
                          <a:effectLst/>
                          <a:latin typeface="Arial" pitchFamily="34" charset="0"/>
                          <a:cs typeface="Arial" pitchFamily="34" charset="0"/>
                        </a:rPr>
                        <a:t> Colegiados de Circuito </a:t>
                      </a:r>
                      <a:endParaRPr lang="es-MX" sz="1000" dirty="0">
                        <a:effectLst/>
                        <a:latin typeface="Arial" pitchFamily="34" charset="0"/>
                        <a:cs typeface="Arial" pitchFamily="34" charset="0"/>
                      </a:endParaRP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Jueces de distrito</a:t>
                      </a: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Procurador general de la Republica</a:t>
                      </a:r>
                    </a:p>
                    <a:p>
                      <a:pPr marL="457200" algn="just">
                        <a:lnSpc>
                          <a:spcPct val="115000"/>
                        </a:lnSpc>
                        <a:spcAft>
                          <a:spcPts val="0"/>
                        </a:spcAft>
                      </a:pPr>
                      <a:r>
                        <a:rPr lang="es-MX" sz="1000" dirty="0">
                          <a:effectLst/>
                          <a:latin typeface="Arial" pitchFamily="34" charset="0"/>
                          <a:cs typeface="Arial" pitchFamily="34" charset="0"/>
                        </a:rPr>
                        <a:t> </a:t>
                      </a:r>
                      <a:endParaRPr lang="es-MX" sz="1000" dirty="0" smtClean="0">
                        <a:effectLst/>
                        <a:latin typeface="Arial" pitchFamily="34" charset="0"/>
                        <a:cs typeface="Arial" pitchFamily="34" charset="0"/>
                      </a:endParaRPr>
                    </a:p>
                    <a:p>
                      <a:pPr marL="457200" algn="just">
                        <a:lnSpc>
                          <a:spcPct val="115000"/>
                        </a:lnSpc>
                        <a:spcAft>
                          <a:spcPts val="0"/>
                        </a:spcAft>
                      </a:pPr>
                      <a:r>
                        <a:rPr lang="es-MX" sz="1000" dirty="0" smtClean="0">
                          <a:effectLst/>
                          <a:latin typeface="Arial" pitchFamily="34" charset="0"/>
                          <a:cs typeface="Arial" pitchFamily="34" charset="0"/>
                        </a:rPr>
                        <a:t>Fracción </a:t>
                      </a:r>
                      <a:r>
                        <a:rPr lang="es-MX" sz="1000" dirty="0">
                          <a:effectLst/>
                          <a:latin typeface="Arial" pitchFamily="34" charset="0"/>
                          <a:cs typeface="Arial" pitchFamily="34" charset="0"/>
                        </a:rPr>
                        <a:t>II:</a:t>
                      </a:r>
                    </a:p>
                    <a:p>
                      <a:pPr algn="just">
                        <a:lnSpc>
                          <a:spcPct val="115000"/>
                        </a:lnSpc>
                        <a:spcAft>
                          <a:spcPts val="0"/>
                        </a:spcAft>
                      </a:pPr>
                      <a:r>
                        <a:rPr lang="es-MX" sz="1000" dirty="0">
                          <a:effectLst/>
                          <a:latin typeface="Arial" pitchFamily="34" charset="0"/>
                          <a:cs typeface="Arial" pitchFamily="34" charset="0"/>
                        </a:rPr>
                        <a:t>La Suprema Corte de Justicia de la Nación</a:t>
                      </a: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Ministros</a:t>
                      </a: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Plenos de Circuito</a:t>
                      </a: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Procurador de la Republica</a:t>
                      </a: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Jueces de Distrito</a:t>
                      </a:r>
                    </a:p>
                    <a:p>
                      <a:pPr marL="457200" algn="just">
                        <a:lnSpc>
                          <a:spcPct val="115000"/>
                        </a:lnSpc>
                        <a:spcAft>
                          <a:spcPts val="0"/>
                        </a:spcAft>
                      </a:pPr>
                      <a:r>
                        <a:rPr lang="es-MX" sz="1000" dirty="0">
                          <a:effectLst/>
                          <a:latin typeface="Arial" pitchFamily="34" charset="0"/>
                          <a:cs typeface="Arial" pitchFamily="34" charset="0"/>
                        </a:rPr>
                        <a:t> </a:t>
                      </a:r>
                    </a:p>
                    <a:p>
                      <a:pPr marL="457200" algn="just">
                        <a:lnSpc>
                          <a:spcPct val="115000"/>
                        </a:lnSpc>
                        <a:spcAft>
                          <a:spcPts val="0"/>
                        </a:spcAft>
                      </a:pPr>
                      <a:r>
                        <a:rPr lang="es-MX" sz="1000" dirty="0">
                          <a:effectLst/>
                          <a:latin typeface="Arial" pitchFamily="34" charset="0"/>
                          <a:cs typeface="Arial" pitchFamily="34" charset="0"/>
                        </a:rPr>
                        <a:t> </a:t>
                      </a:r>
                    </a:p>
                    <a:p>
                      <a:pPr marL="457200" algn="just">
                        <a:lnSpc>
                          <a:spcPct val="115000"/>
                        </a:lnSpc>
                        <a:spcAft>
                          <a:spcPts val="0"/>
                        </a:spcAft>
                      </a:pPr>
                      <a:endParaRPr lang="es-MX" sz="1000" dirty="0" smtClean="0">
                        <a:effectLst/>
                        <a:latin typeface="Arial" pitchFamily="34" charset="0"/>
                        <a:cs typeface="Arial" pitchFamily="34" charset="0"/>
                      </a:endParaRPr>
                    </a:p>
                    <a:p>
                      <a:pPr marL="457200" algn="just">
                        <a:lnSpc>
                          <a:spcPct val="115000"/>
                        </a:lnSpc>
                        <a:spcAft>
                          <a:spcPts val="0"/>
                        </a:spcAft>
                      </a:pPr>
                      <a:endParaRPr lang="es-MX" sz="1000" dirty="0" smtClean="0">
                        <a:effectLst/>
                        <a:latin typeface="Arial" pitchFamily="34" charset="0"/>
                        <a:cs typeface="Arial" pitchFamily="34" charset="0"/>
                      </a:endParaRPr>
                    </a:p>
                    <a:p>
                      <a:pPr marL="457200" algn="just">
                        <a:lnSpc>
                          <a:spcPct val="115000"/>
                        </a:lnSpc>
                        <a:spcAft>
                          <a:spcPts val="0"/>
                        </a:spcAft>
                      </a:pPr>
                      <a:endParaRPr lang="es-MX" sz="1000" dirty="0" smtClean="0">
                        <a:effectLst/>
                        <a:latin typeface="Arial" pitchFamily="34" charset="0"/>
                        <a:cs typeface="Arial" pitchFamily="34" charset="0"/>
                      </a:endParaRPr>
                    </a:p>
                    <a:p>
                      <a:pPr marL="457200" algn="just">
                        <a:lnSpc>
                          <a:spcPct val="115000"/>
                        </a:lnSpc>
                        <a:spcAft>
                          <a:spcPts val="0"/>
                        </a:spcAft>
                      </a:pPr>
                      <a:r>
                        <a:rPr lang="es-MX" sz="1000" dirty="0" smtClean="0">
                          <a:effectLst/>
                          <a:latin typeface="Arial" pitchFamily="34" charset="0"/>
                          <a:cs typeface="Arial" pitchFamily="34" charset="0"/>
                        </a:rPr>
                        <a:t>Fracción </a:t>
                      </a:r>
                      <a:r>
                        <a:rPr lang="es-MX" sz="1000" dirty="0">
                          <a:effectLst/>
                          <a:latin typeface="Arial" pitchFamily="34" charset="0"/>
                          <a:cs typeface="Arial" pitchFamily="34" charset="0"/>
                        </a:rPr>
                        <a:t>III:</a:t>
                      </a:r>
                    </a:p>
                    <a:p>
                      <a:pPr algn="just">
                        <a:lnSpc>
                          <a:spcPct val="115000"/>
                        </a:lnSpc>
                        <a:spcAft>
                          <a:spcPts val="0"/>
                        </a:spcAft>
                      </a:pPr>
                      <a:r>
                        <a:rPr lang="es-MX" sz="1000" dirty="0">
                          <a:effectLst/>
                          <a:latin typeface="Arial" pitchFamily="34" charset="0"/>
                          <a:cs typeface="Arial" pitchFamily="34" charset="0"/>
                        </a:rPr>
                        <a:t>Plenos de Circuito</a:t>
                      </a: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Procurador general de la Republica</a:t>
                      </a:r>
                    </a:p>
                    <a:p>
                      <a:pPr marL="342900" lvl="0" indent="-342900" algn="just">
                        <a:lnSpc>
                          <a:spcPct val="115000"/>
                        </a:lnSpc>
                        <a:spcAft>
                          <a:spcPts val="0"/>
                        </a:spcAft>
                        <a:buFont typeface="Wingdings"/>
                        <a:buChar char=""/>
                      </a:pPr>
                      <a:r>
                        <a:rPr lang="es-MX" sz="1000" dirty="0" smtClean="0">
                          <a:effectLst/>
                          <a:latin typeface="Arial" pitchFamily="34" charset="0"/>
                          <a:cs typeface="Arial" pitchFamily="34" charset="0"/>
                        </a:rPr>
                        <a:t>Tribunales</a:t>
                      </a:r>
                      <a:r>
                        <a:rPr lang="es-MX" sz="1000" baseline="0" dirty="0" smtClean="0">
                          <a:effectLst/>
                          <a:latin typeface="Arial" pitchFamily="34" charset="0"/>
                          <a:cs typeface="Arial" pitchFamily="34" charset="0"/>
                        </a:rPr>
                        <a:t> Colegiados de Circuito </a:t>
                      </a:r>
                      <a:endParaRPr lang="es-MX" sz="1000" dirty="0">
                        <a:effectLst/>
                        <a:latin typeface="Arial" pitchFamily="34" charset="0"/>
                        <a:cs typeface="Arial" pitchFamily="34" charset="0"/>
                      </a:endParaRPr>
                    </a:p>
                    <a:p>
                      <a:pPr marL="342900" lvl="0" indent="-342900" algn="just">
                        <a:lnSpc>
                          <a:spcPct val="115000"/>
                        </a:lnSpc>
                        <a:spcAft>
                          <a:spcPts val="0"/>
                        </a:spcAft>
                        <a:buFont typeface="Wingdings"/>
                        <a:buChar char=""/>
                      </a:pPr>
                      <a:r>
                        <a:rPr lang="es-MX" sz="1000" dirty="0">
                          <a:effectLst/>
                          <a:latin typeface="Arial" pitchFamily="34" charset="0"/>
                          <a:cs typeface="Arial" pitchFamily="34" charset="0"/>
                        </a:rPr>
                        <a:t>Jueces de Distrito</a:t>
                      </a:r>
                    </a:p>
                    <a:p>
                      <a:pPr algn="just">
                        <a:lnSpc>
                          <a:spcPct val="115000"/>
                        </a:lnSpc>
                        <a:spcAft>
                          <a:spcPts val="0"/>
                        </a:spcAft>
                      </a:pPr>
                      <a:r>
                        <a:rPr lang="es-MX" sz="1000" dirty="0">
                          <a:effectLst/>
                          <a:latin typeface="Arial" pitchFamily="34" charset="0"/>
                          <a:cs typeface="Arial" pitchFamily="34" charset="0"/>
                        </a:rPr>
                        <a:t> </a:t>
                      </a:r>
                      <a:endParaRPr lang="es-MX" sz="1000" dirty="0">
                        <a:effectLst/>
                        <a:latin typeface="Arial" pitchFamily="34" charset="0"/>
                        <a:ea typeface="Calibri"/>
                        <a:cs typeface="Arial" pitchFamily="34" charset="0"/>
                      </a:endParaRPr>
                    </a:p>
                  </a:txBody>
                  <a:tcPr marL="35316" marR="35316" marT="0" marB="0"/>
                </a:tc>
                <a:tc>
                  <a:txBody>
                    <a:bodyPr/>
                    <a:lstStyle/>
                    <a:p>
                      <a:pPr algn="just">
                        <a:lnSpc>
                          <a:spcPct val="115000"/>
                        </a:lnSpc>
                        <a:spcAft>
                          <a:spcPts val="0"/>
                        </a:spcAft>
                      </a:pPr>
                      <a:r>
                        <a:rPr lang="es-MX" sz="1000" dirty="0">
                          <a:effectLst/>
                          <a:latin typeface="Arial" pitchFamily="34" charset="0"/>
                          <a:cs typeface="Arial" pitchFamily="34" charset="0"/>
                        </a:rPr>
                        <a:t> </a:t>
                      </a:r>
                      <a:r>
                        <a:rPr lang="es-MX" sz="1000" dirty="0" smtClean="0">
                          <a:effectLst/>
                          <a:latin typeface="Arial" pitchFamily="34" charset="0"/>
                          <a:cs typeface="Arial" pitchFamily="34" charset="0"/>
                        </a:rPr>
                        <a:t>Fracción </a:t>
                      </a:r>
                      <a:r>
                        <a:rPr lang="es-MX" sz="1000" dirty="0">
                          <a:effectLst/>
                          <a:latin typeface="Arial" pitchFamily="34" charset="0"/>
                          <a:cs typeface="Arial" pitchFamily="34" charset="0"/>
                        </a:rPr>
                        <a:t>I:</a:t>
                      </a:r>
                    </a:p>
                    <a:p>
                      <a:pPr algn="just">
                        <a:lnSpc>
                          <a:spcPct val="115000"/>
                        </a:lnSpc>
                        <a:spcAft>
                          <a:spcPts val="0"/>
                        </a:spcAft>
                      </a:pPr>
                      <a:r>
                        <a:rPr lang="es-MX" sz="1000" dirty="0">
                          <a:effectLst/>
                          <a:latin typeface="Arial" pitchFamily="34" charset="0"/>
                          <a:cs typeface="Arial" pitchFamily="34" charset="0"/>
                        </a:rPr>
                        <a:t>Cuando deban dilucidarse las tesis contradictorias sostenidas entre las salas.</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r>
                        <a:rPr lang="es-MX" sz="1000" dirty="0">
                          <a:effectLst/>
                          <a:latin typeface="Arial" pitchFamily="34" charset="0"/>
                          <a:cs typeface="Arial" pitchFamily="34" charset="0"/>
                        </a:rPr>
                        <a:t> </a:t>
                      </a:r>
                    </a:p>
                    <a:p>
                      <a:pPr algn="just">
                        <a:lnSpc>
                          <a:spcPct val="115000"/>
                        </a:lnSpc>
                        <a:spcAft>
                          <a:spcPts val="0"/>
                        </a:spcAft>
                      </a:pPr>
                      <a:endParaRPr lang="es-MX" sz="1000" dirty="0" smtClean="0">
                        <a:effectLst/>
                        <a:latin typeface="Arial" pitchFamily="34" charset="0"/>
                        <a:cs typeface="Arial" pitchFamily="34" charset="0"/>
                      </a:endParaRPr>
                    </a:p>
                    <a:p>
                      <a:pPr algn="just">
                        <a:lnSpc>
                          <a:spcPct val="115000"/>
                        </a:lnSpc>
                        <a:spcAft>
                          <a:spcPts val="0"/>
                        </a:spcAft>
                      </a:pPr>
                      <a:r>
                        <a:rPr lang="es-MX" sz="1000" dirty="0">
                          <a:effectLst/>
                          <a:latin typeface="Arial" pitchFamily="34" charset="0"/>
                          <a:cs typeface="Arial" pitchFamily="34" charset="0"/>
                        </a:rPr>
                        <a:t> </a:t>
                      </a:r>
                      <a:r>
                        <a:rPr lang="es-MX" sz="1000" dirty="0" smtClean="0">
                          <a:effectLst/>
                          <a:latin typeface="Arial" pitchFamily="34" charset="0"/>
                          <a:cs typeface="Arial" pitchFamily="34" charset="0"/>
                        </a:rPr>
                        <a:t>Fracción </a:t>
                      </a:r>
                      <a:r>
                        <a:rPr lang="es-MX" sz="1000" dirty="0">
                          <a:effectLst/>
                          <a:latin typeface="Arial" pitchFamily="34" charset="0"/>
                          <a:cs typeface="Arial" pitchFamily="34" charset="0"/>
                        </a:rPr>
                        <a:t>II:</a:t>
                      </a:r>
                    </a:p>
                    <a:p>
                      <a:pPr algn="just">
                        <a:lnSpc>
                          <a:spcPct val="115000"/>
                        </a:lnSpc>
                        <a:spcAft>
                          <a:spcPts val="0"/>
                        </a:spcAft>
                      </a:pPr>
                      <a:r>
                        <a:rPr lang="es-MX" sz="1000" dirty="0">
                          <a:effectLst/>
                          <a:latin typeface="Arial" pitchFamily="34" charset="0"/>
                          <a:cs typeface="Arial" pitchFamily="34" charset="0"/>
                        </a:rPr>
                        <a:t>*Cuando deban dilucidarse las tesis contradictorias sostenidas entre los plenos de circuito</a:t>
                      </a:r>
                    </a:p>
                    <a:p>
                      <a:pPr algn="just">
                        <a:lnSpc>
                          <a:spcPct val="115000"/>
                        </a:lnSpc>
                        <a:spcAft>
                          <a:spcPts val="0"/>
                        </a:spcAft>
                      </a:pPr>
                      <a:r>
                        <a:rPr lang="es-MX" sz="1000" dirty="0">
                          <a:effectLst/>
                          <a:latin typeface="Arial" pitchFamily="34" charset="0"/>
                          <a:cs typeface="Arial" pitchFamily="34" charset="0"/>
                        </a:rPr>
                        <a:t>* Cuando deban dilucidarse las tesis contradictorias sostenidas entre los tribunales de diversas especialidades</a:t>
                      </a:r>
                    </a:p>
                    <a:p>
                      <a:pPr algn="just">
                        <a:lnSpc>
                          <a:spcPct val="115000"/>
                        </a:lnSpc>
                        <a:spcAft>
                          <a:spcPts val="0"/>
                        </a:spcAft>
                      </a:pPr>
                      <a:r>
                        <a:rPr lang="es-MX" sz="1000" dirty="0">
                          <a:effectLst/>
                          <a:latin typeface="Arial" pitchFamily="34" charset="0"/>
                          <a:cs typeface="Arial" pitchFamily="34" charset="0"/>
                        </a:rPr>
                        <a:t>* Cuando deban dilucidarse las tesis contradictorias sostenidas entre los </a:t>
                      </a:r>
                      <a:r>
                        <a:rPr lang="es-MX" sz="1000" dirty="0" smtClean="0">
                          <a:effectLst/>
                          <a:latin typeface="Arial" pitchFamily="34" charset="0"/>
                          <a:cs typeface="Arial" pitchFamily="34" charset="0"/>
                        </a:rPr>
                        <a:t>Tribunales</a:t>
                      </a:r>
                      <a:r>
                        <a:rPr lang="es-MX" sz="1000" baseline="0" dirty="0" smtClean="0">
                          <a:effectLst/>
                          <a:latin typeface="Arial" pitchFamily="34" charset="0"/>
                          <a:cs typeface="Arial" pitchFamily="34" charset="0"/>
                        </a:rPr>
                        <a:t> Colegiados de Circuito </a:t>
                      </a:r>
                      <a:endParaRPr lang="es-MX" sz="1000" dirty="0">
                        <a:effectLst/>
                        <a:latin typeface="Arial" pitchFamily="34" charset="0"/>
                        <a:cs typeface="Arial" pitchFamily="34" charset="0"/>
                      </a:endParaRPr>
                    </a:p>
                    <a:p>
                      <a:pPr algn="just">
                        <a:lnSpc>
                          <a:spcPct val="115000"/>
                        </a:lnSpc>
                        <a:spcAft>
                          <a:spcPts val="0"/>
                        </a:spcAft>
                      </a:pPr>
                      <a:endParaRPr lang="es-MX" sz="1000" dirty="0" smtClean="0">
                        <a:effectLst/>
                        <a:latin typeface="Arial" pitchFamily="34" charset="0"/>
                        <a:cs typeface="Arial" pitchFamily="34" charset="0"/>
                      </a:endParaRPr>
                    </a:p>
                    <a:p>
                      <a:pPr algn="just">
                        <a:lnSpc>
                          <a:spcPct val="115000"/>
                        </a:lnSpc>
                        <a:spcAft>
                          <a:spcPts val="0"/>
                        </a:spcAft>
                      </a:pPr>
                      <a:endParaRPr lang="es-MX" sz="1000" dirty="0" smtClean="0">
                        <a:effectLst/>
                        <a:latin typeface="Arial" pitchFamily="34" charset="0"/>
                        <a:cs typeface="Arial" pitchFamily="34" charset="0"/>
                      </a:endParaRPr>
                    </a:p>
                    <a:p>
                      <a:pPr algn="just">
                        <a:lnSpc>
                          <a:spcPct val="115000"/>
                        </a:lnSpc>
                        <a:spcAft>
                          <a:spcPts val="0"/>
                        </a:spcAft>
                      </a:pPr>
                      <a:endParaRPr lang="es-MX" sz="1000" dirty="0" smtClean="0">
                        <a:effectLst/>
                        <a:latin typeface="Arial" pitchFamily="34" charset="0"/>
                        <a:cs typeface="Arial" pitchFamily="34" charset="0"/>
                      </a:endParaRPr>
                    </a:p>
                    <a:p>
                      <a:pPr algn="just">
                        <a:lnSpc>
                          <a:spcPct val="115000"/>
                        </a:lnSpc>
                        <a:spcAft>
                          <a:spcPts val="0"/>
                        </a:spcAft>
                      </a:pPr>
                      <a:endParaRPr lang="es-MX" sz="1000" dirty="0" smtClean="0">
                        <a:effectLst/>
                        <a:latin typeface="Arial" pitchFamily="34" charset="0"/>
                        <a:cs typeface="Arial" pitchFamily="34" charset="0"/>
                      </a:endParaRPr>
                    </a:p>
                    <a:p>
                      <a:pPr algn="just">
                        <a:lnSpc>
                          <a:spcPct val="115000"/>
                        </a:lnSpc>
                        <a:spcAft>
                          <a:spcPts val="0"/>
                        </a:spcAft>
                      </a:pPr>
                      <a:endParaRPr lang="es-MX" sz="1000" dirty="0" smtClean="0">
                        <a:effectLst/>
                        <a:latin typeface="Arial" pitchFamily="34" charset="0"/>
                        <a:cs typeface="Arial" pitchFamily="34" charset="0"/>
                      </a:endParaRPr>
                    </a:p>
                    <a:p>
                      <a:pPr algn="just">
                        <a:lnSpc>
                          <a:spcPct val="115000"/>
                        </a:lnSpc>
                        <a:spcAft>
                          <a:spcPts val="0"/>
                        </a:spcAft>
                      </a:pPr>
                      <a:r>
                        <a:rPr lang="es-MX" sz="1000" dirty="0" smtClean="0">
                          <a:effectLst/>
                          <a:latin typeface="Arial" pitchFamily="34" charset="0"/>
                          <a:cs typeface="Arial" pitchFamily="34" charset="0"/>
                        </a:rPr>
                        <a:t>Fracción </a:t>
                      </a:r>
                      <a:r>
                        <a:rPr lang="es-MX" sz="1000" dirty="0">
                          <a:effectLst/>
                          <a:latin typeface="Arial" pitchFamily="34" charset="0"/>
                          <a:cs typeface="Arial" pitchFamily="34" charset="0"/>
                        </a:rPr>
                        <a:t>III:</a:t>
                      </a:r>
                    </a:p>
                    <a:p>
                      <a:pPr algn="just">
                        <a:lnSpc>
                          <a:spcPct val="115000"/>
                        </a:lnSpc>
                        <a:spcAft>
                          <a:spcPts val="0"/>
                        </a:spcAft>
                      </a:pPr>
                      <a:r>
                        <a:rPr lang="es-MX" sz="1000" dirty="0">
                          <a:effectLst/>
                          <a:latin typeface="Arial" pitchFamily="34" charset="0"/>
                          <a:cs typeface="Arial" pitchFamily="34" charset="0"/>
                        </a:rPr>
                        <a:t>Cuando deban dilucidarse las tesis contradictorias sostenidas en los Tribunales Colegiados de Circuito correspondientes</a:t>
                      </a:r>
                      <a:endParaRPr lang="es-MX" sz="1000" dirty="0">
                        <a:effectLst/>
                        <a:latin typeface="Arial" pitchFamily="34" charset="0"/>
                        <a:ea typeface="Calibri"/>
                        <a:cs typeface="Arial" pitchFamily="34" charset="0"/>
                      </a:endParaRPr>
                    </a:p>
                  </a:txBody>
                  <a:tcPr marL="35316" marR="35316" marT="0" marB="0"/>
                </a:tc>
              </a:tr>
            </a:tbl>
          </a:graphicData>
        </a:graphic>
      </p:graphicFrame>
      <p:cxnSp>
        <p:nvCxnSpPr>
          <p:cNvPr id="6" name="2 Conector recto"/>
          <p:cNvCxnSpPr/>
          <p:nvPr/>
        </p:nvCxnSpPr>
        <p:spPr>
          <a:xfrm>
            <a:off x="5145088" y="7532688"/>
            <a:ext cx="4330700" cy="19050"/>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97726123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MX" dirty="0" smtClean="0"/>
              <a:t>Jurisprudencia por sustitución</a:t>
            </a:r>
            <a:endParaRPr lang="es-MX" dirty="0"/>
          </a:p>
        </p:txBody>
      </p:sp>
      <p:sp>
        <p:nvSpPr>
          <p:cNvPr id="3" name="2 Marcador de contenido"/>
          <p:cNvSpPr>
            <a:spLocks noGrp="1"/>
          </p:cNvSpPr>
          <p:nvPr>
            <p:ph sz="quarter" idx="1"/>
          </p:nvPr>
        </p:nvSpPr>
        <p:spPr/>
        <p:txBody>
          <a:bodyPr>
            <a:normAutofit fontScale="85000" lnSpcReduction="10000"/>
          </a:bodyPr>
          <a:lstStyle/>
          <a:p>
            <a:pPr algn="just"/>
            <a:r>
              <a:rPr lang="es-MX" dirty="0"/>
              <a:t>La jurisprudencia que por reiteración o contradicción establezcan el pleno o las salas de la Suprema Corte de Justicia de la Nación, así como los Plenos de Circuito, podrá ser sustituida conforme a las siguientes </a:t>
            </a:r>
            <a:r>
              <a:rPr lang="es-MX" dirty="0" smtClean="0"/>
              <a:t>reglas</a:t>
            </a:r>
          </a:p>
          <a:p>
            <a:pPr algn="just"/>
            <a:endParaRPr lang="es-MX" dirty="0"/>
          </a:p>
          <a:p>
            <a:pPr algn="just"/>
            <a:endParaRPr lang="es-MX" dirty="0" smtClean="0"/>
          </a:p>
          <a:p>
            <a:pPr algn="just"/>
            <a:endParaRPr lang="es-MX" dirty="0"/>
          </a:p>
          <a:p>
            <a:pPr algn="just"/>
            <a:endParaRPr lang="es-MX" dirty="0" smtClean="0"/>
          </a:p>
          <a:p>
            <a:pPr algn="just"/>
            <a:endParaRPr lang="es-MX" dirty="0"/>
          </a:p>
          <a:p>
            <a:pPr algn="just"/>
            <a:endParaRPr lang="es-MX" dirty="0" smtClean="0"/>
          </a:p>
          <a:p>
            <a:pPr algn="just"/>
            <a:r>
              <a:rPr lang="es-MX" sz="1700" dirty="0">
                <a:hlinkClick r:id="rId2" action="ppaction://hlinkfile"/>
              </a:rPr>
              <a:t>Fundamento legal: Art. </a:t>
            </a:r>
            <a:r>
              <a:rPr lang="es-MX" sz="1700" dirty="0" smtClean="0">
                <a:hlinkClick r:id="rId2" action="ppaction://hlinkfile"/>
              </a:rPr>
              <a:t>230 </a:t>
            </a:r>
            <a:r>
              <a:rPr lang="es-MX" sz="1700" dirty="0">
                <a:hlinkClick r:id="rId2" action="ppaction://hlinkfile"/>
              </a:rPr>
              <a:t>de la </a:t>
            </a:r>
            <a:r>
              <a:rPr lang="es-MX" sz="1700" dirty="0" smtClean="0">
                <a:hlinkClick r:id="rId2" action="ppaction://hlinkfile"/>
              </a:rPr>
              <a:t> </a:t>
            </a:r>
            <a:r>
              <a:rPr lang="es-MX" sz="1700" dirty="0">
                <a:hlinkClick r:id="rId2" action="ppaction://hlinkfile"/>
              </a:rPr>
              <a:t>Ley de Amparo</a:t>
            </a:r>
            <a:endParaRPr lang="es-MX" sz="1700" dirty="0"/>
          </a:p>
          <a:p>
            <a:pPr algn="just"/>
            <a:endParaRPr lang="es-MX" dirty="0"/>
          </a:p>
        </p:txBody>
      </p:sp>
      <p:pic>
        <p:nvPicPr>
          <p:cNvPr id="4" name="3 Imagen"/>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084168" y="3356992"/>
            <a:ext cx="2076450" cy="2209800"/>
          </a:xfrm>
          <a:prstGeom prst="rect">
            <a:avLst/>
          </a:prstGeom>
          <a:ln>
            <a:noFill/>
          </a:ln>
          <a:effectLst>
            <a:softEdge rad="112500"/>
          </a:effectLst>
        </p:spPr>
      </p:pic>
    </p:spTree>
    <p:extLst>
      <p:ext uri="{BB962C8B-B14F-4D97-AF65-F5344CB8AC3E}">
        <p14:creationId xmlns:p14="http://schemas.microsoft.com/office/powerpoint/2010/main" val="40846656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00034" y="0"/>
            <a:ext cx="8229600" cy="1143000"/>
          </a:xfrm>
        </p:spPr>
        <p:txBody>
          <a:bodyPr/>
          <a:lstStyle/>
          <a:p>
            <a:r>
              <a:rPr lang="es-MX" dirty="0" smtClean="0"/>
              <a:t>Reglas:</a:t>
            </a:r>
            <a:endParaRPr lang="es-MX" dirty="0"/>
          </a:p>
        </p:txBody>
      </p:sp>
      <p:graphicFrame>
        <p:nvGraphicFramePr>
          <p:cNvPr id="5" name="4 Marcador de contenido"/>
          <p:cNvGraphicFramePr>
            <a:graphicFrameLocks noGrp="1"/>
          </p:cNvGraphicFramePr>
          <p:nvPr>
            <p:ph sz="quarter" idx="1"/>
            <p:extLst>
              <p:ext uri="{D42A27DB-BD31-4B8C-83A1-F6EECF244321}">
                <p14:modId xmlns:p14="http://schemas.microsoft.com/office/powerpoint/2010/main" val="3812050552"/>
              </p:ext>
            </p:extLst>
          </p:nvPr>
        </p:nvGraphicFramePr>
        <p:xfrm>
          <a:off x="428596" y="1214422"/>
          <a:ext cx="8286808" cy="4873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5 Rectángulo"/>
          <p:cNvSpPr/>
          <p:nvPr/>
        </p:nvSpPr>
        <p:spPr>
          <a:xfrm>
            <a:off x="395536" y="6453336"/>
            <a:ext cx="7200800"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dirty="0">
                <a:solidFill>
                  <a:prstClr val="white"/>
                </a:solidFill>
                <a:hlinkClick r:id="rId7" action="ppaction://hlinkfile"/>
              </a:rPr>
              <a:t>Fundamento legal: Art. 230 de la  </a:t>
            </a:r>
            <a:r>
              <a:rPr lang="es-MX" dirty="0" smtClean="0">
                <a:solidFill>
                  <a:prstClr val="white"/>
                </a:solidFill>
                <a:hlinkClick r:id="rId7" action="ppaction://hlinkfile"/>
              </a:rPr>
              <a:t>Ley </a:t>
            </a:r>
            <a:r>
              <a:rPr lang="es-MX" dirty="0">
                <a:solidFill>
                  <a:prstClr val="white"/>
                </a:solidFill>
                <a:hlinkClick r:id="rId7" action="ppaction://hlinkfile"/>
              </a:rPr>
              <a:t>de Amparo</a:t>
            </a:r>
            <a:endParaRPr lang="es-MX" dirty="0">
              <a:solidFill>
                <a:prstClr val="white"/>
              </a:solidFill>
            </a:endParaRPr>
          </a:p>
          <a:p>
            <a:pPr algn="ctr"/>
            <a:endParaRPr lang="es-MX" dirty="0">
              <a:solidFill>
                <a:prstClr val="black"/>
              </a:solidFill>
            </a:endParaRPr>
          </a:p>
        </p:txBody>
      </p:sp>
      <p:sp>
        <p:nvSpPr>
          <p:cNvPr id="7" name="6 CuadroTexto"/>
          <p:cNvSpPr txBox="1"/>
          <p:nvPr/>
        </p:nvSpPr>
        <p:spPr>
          <a:xfrm>
            <a:off x="857224" y="5429265"/>
            <a:ext cx="7643866" cy="642941"/>
          </a:xfrm>
          <a:prstGeom prst="rect">
            <a:avLst/>
          </a:prstGeom>
        </p:spPr>
        <p:style>
          <a:lnRef idx="3">
            <a:schemeClr val="lt1"/>
          </a:lnRef>
          <a:fillRef idx="1">
            <a:schemeClr val="accent1"/>
          </a:fillRef>
          <a:effectRef idx="1">
            <a:schemeClr val="accent1"/>
          </a:effectRef>
          <a:fontRef idx="minor">
            <a:schemeClr val="lt1"/>
          </a:fontRef>
        </p:style>
        <p:txBody>
          <a:bodyPr wrap="square" rtlCol="0">
            <a:spAutoFit/>
          </a:bodyPr>
          <a:lstStyle/>
          <a:p>
            <a:pPr lvl="0"/>
            <a:r>
              <a:rPr lang="es-MX" dirty="0" smtClean="0">
                <a:latin typeface="Arial" pitchFamily="34" charset="0"/>
                <a:cs typeface="Arial" pitchFamily="34" charset="0"/>
              </a:rPr>
              <a:t>En cualquiera de  los casos se expresarán las razones por las cuales se estima debe hacerse tal sustitución </a:t>
            </a:r>
            <a:endParaRPr lang="es-MX" dirty="0" smtClean="0"/>
          </a:p>
        </p:txBody>
      </p:sp>
      <p:sp>
        <p:nvSpPr>
          <p:cNvPr id="8" name="7 Flecha curvada hacia la derecha"/>
          <p:cNvSpPr/>
          <p:nvPr/>
        </p:nvSpPr>
        <p:spPr>
          <a:xfrm>
            <a:off x="357158" y="4714884"/>
            <a:ext cx="500066" cy="128588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schemeClr val="tx1"/>
              </a:solidFill>
            </a:endParaRPr>
          </a:p>
        </p:txBody>
      </p:sp>
      <p:sp>
        <p:nvSpPr>
          <p:cNvPr id="9" name="8 Flecha curvada hacia la izquierda"/>
          <p:cNvSpPr/>
          <p:nvPr/>
        </p:nvSpPr>
        <p:spPr>
          <a:xfrm>
            <a:off x="8429652" y="4786322"/>
            <a:ext cx="714348" cy="100013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dirty="0">
              <a:solidFill>
                <a:schemeClr val="tx1"/>
              </a:solidFill>
            </a:endParaRPr>
          </a:p>
        </p:txBody>
      </p:sp>
    </p:spTree>
    <p:extLst>
      <p:ext uri="{BB962C8B-B14F-4D97-AF65-F5344CB8AC3E}">
        <p14:creationId xmlns:p14="http://schemas.microsoft.com/office/powerpoint/2010/main" val="5215910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contenido"/>
          <p:cNvSpPr>
            <a:spLocks noGrp="1"/>
          </p:cNvSpPr>
          <p:nvPr>
            <p:ph sz="quarter" idx="1"/>
          </p:nvPr>
        </p:nvSpPr>
        <p:spPr/>
        <p:txBody>
          <a:bodyPr>
            <a:normAutofit fontScale="85000" lnSpcReduction="20000"/>
          </a:bodyPr>
          <a:lstStyle/>
          <a:p>
            <a:pPr algn="just"/>
            <a:r>
              <a:rPr lang="es-MX" dirty="0"/>
              <a:t>Para que los Plenos de Circuito sustituyan la jurisprudencia se requerirá de las dos terceras partes de los magistrados que lo integran. </a:t>
            </a:r>
            <a:endParaRPr lang="es-MX" dirty="0" smtClean="0"/>
          </a:p>
          <a:p>
            <a:pPr algn="just"/>
            <a:endParaRPr lang="es-MX" dirty="0"/>
          </a:p>
          <a:p>
            <a:pPr algn="just"/>
            <a:r>
              <a:rPr lang="es-MX" dirty="0"/>
              <a:t>Para que la Suprema Corte de Justicia de la Nación sustituya la jurisprudencia en términos de las </a:t>
            </a:r>
            <a:r>
              <a:rPr lang="es-MX" dirty="0" smtClean="0"/>
              <a:t>fracciones II y III del  </a:t>
            </a:r>
            <a:r>
              <a:rPr lang="es-MX" dirty="0" smtClean="0"/>
              <a:t>articulo </a:t>
            </a:r>
            <a:r>
              <a:rPr lang="es-MX" dirty="0" smtClean="0"/>
              <a:t>230 de la Ley de Amparo , </a:t>
            </a:r>
            <a:r>
              <a:rPr lang="es-MX" dirty="0"/>
              <a:t>se requerirá mayoría de cuando menos ocho votos en pleno y cuatro en sala</a:t>
            </a:r>
            <a:r>
              <a:rPr lang="es-MX" dirty="0" smtClean="0"/>
              <a:t>.</a:t>
            </a:r>
          </a:p>
          <a:p>
            <a:pPr algn="just"/>
            <a:endParaRPr lang="es-MX" dirty="0"/>
          </a:p>
          <a:p>
            <a:pPr algn="just"/>
            <a:endParaRPr lang="es-MX" dirty="0" smtClean="0"/>
          </a:p>
          <a:p>
            <a:pPr algn="just"/>
            <a:r>
              <a:rPr lang="es-MX" sz="1700" dirty="0">
                <a:hlinkClick r:id="rId2" action="ppaction://hlinkfile"/>
              </a:rPr>
              <a:t>Fundamento legal: Art. 230 de la </a:t>
            </a:r>
            <a:r>
              <a:rPr lang="es-MX" sz="1700" dirty="0" smtClean="0">
                <a:hlinkClick r:id="rId2" action="ppaction://hlinkfile"/>
              </a:rPr>
              <a:t> </a:t>
            </a:r>
            <a:r>
              <a:rPr lang="es-MX" sz="1700" dirty="0">
                <a:hlinkClick r:id="rId2" action="ppaction://hlinkfile"/>
              </a:rPr>
              <a:t>Ley de Amparo</a:t>
            </a:r>
            <a:endParaRPr lang="es-MX" sz="1700" dirty="0"/>
          </a:p>
          <a:p>
            <a:pPr algn="just"/>
            <a:endParaRPr lang="es-MX" dirty="0"/>
          </a:p>
        </p:txBody>
      </p:sp>
    </p:spTree>
    <p:extLst>
      <p:ext uri="{BB962C8B-B14F-4D97-AF65-F5344CB8AC3E}">
        <p14:creationId xmlns:p14="http://schemas.microsoft.com/office/powerpoint/2010/main" val="326185383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3539430"/>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Bibliografía del tema:</a:t>
            </a:r>
          </a:p>
          <a:p>
            <a:endParaRPr lang="es-ES" sz="2800" b="1" dirty="0">
              <a:solidFill>
                <a:prstClr val="black"/>
              </a:solidFill>
              <a:latin typeface="Arial" pitchFamily="34" charset="0"/>
              <a:cs typeface="Arial" pitchFamily="34" charset="0"/>
            </a:endParaRPr>
          </a:p>
          <a:p>
            <a:pPr marL="457200" indent="-457200" algn="just">
              <a:buFont typeface="Wingdings" pitchFamily="2" charset="2"/>
              <a:buChar char="ü"/>
            </a:pPr>
            <a:r>
              <a:rPr lang="es-MX" sz="2800" b="1" dirty="0">
                <a:solidFill>
                  <a:prstClr val="black"/>
                </a:solidFill>
                <a:latin typeface="Agency FB" pitchFamily="34" charset="0"/>
                <a:cs typeface="Arial" pitchFamily="34" charset="0"/>
              </a:rPr>
              <a:t>Carmona Tinoco Jorge Ulises  (1996</a:t>
            </a:r>
            <a:r>
              <a:rPr lang="es-MX" sz="2800" b="1" i="1" dirty="0">
                <a:solidFill>
                  <a:prstClr val="black"/>
                </a:solidFill>
                <a:latin typeface="Agency FB" pitchFamily="34" charset="0"/>
                <a:cs typeface="Arial" pitchFamily="34" charset="0"/>
              </a:rPr>
              <a:t>). La interpretación judicial constitucional</a:t>
            </a:r>
            <a:r>
              <a:rPr lang="es-MX" sz="2800" b="1" dirty="0">
                <a:solidFill>
                  <a:prstClr val="black"/>
                </a:solidFill>
                <a:latin typeface="Agency FB" pitchFamily="34" charset="0"/>
                <a:cs typeface="Arial" pitchFamily="34" charset="0"/>
              </a:rPr>
              <a:t> . México : Instituto de investigaciones Jurídicas de la UNAM .</a:t>
            </a:r>
          </a:p>
          <a:p>
            <a:pPr marL="457200" indent="-457200" algn="just">
              <a:buFont typeface="Wingdings" pitchFamily="2" charset="2"/>
              <a:buChar char="ü"/>
            </a:pPr>
            <a:r>
              <a:rPr lang="es-ES" sz="2800" b="1" dirty="0">
                <a:solidFill>
                  <a:prstClr val="black"/>
                </a:solidFill>
                <a:latin typeface="Agency FB" pitchFamily="34" charset="0"/>
              </a:rPr>
              <a:t>SUPREMA CORTE DE JUSTICIA DE LA NACION  </a:t>
            </a:r>
            <a:r>
              <a:rPr lang="es-ES" sz="2800" b="1" i="1" dirty="0">
                <a:solidFill>
                  <a:prstClr val="black"/>
                </a:solidFill>
                <a:latin typeface="Agency FB" pitchFamily="34" charset="0"/>
              </a:rPr>
              <a:t>(2000). La jurisprudencia, su integración</a:t>
            </a:r>
            <a:r>
              <a:rPr lang="es-ES" sz="2800" b="1" dirty="0">
                <a:solidFill>
                  <a:prstClr val="black"/>
                </a:solidFill>
                <a:latin typeface="Agency FB" pitchFamily="34" charset="0"/>
              </a:rPr>
              <a:t> . México </a:t>
            </a:r>
            <a:r>
              <a:rPr lang="es-ES" sz="2800" b="1" dirty="0">
                <a:solidFill>
                  <a:prstClr val="black"/>
                </a:solidFill>
              </a:rPr>
              <a:t>:</a:t>
            </a:r>
            <a:endParaRPr lang="es-MX" sz="2800" b="1" dirty="0">
              <a:solidFill>
                <a:prstClr val="black"/>
              </a:solidFill>
              <a:latin typeface="Agency FB" pitchFamily="34" charset="0"/>
            </a:endParaRPr>
          </a:p>
          <a:p>
            <a:pPr marL="457200" indent="-457200" algn="just">
              <a:buFont typeface="Wingdings" pitchFamily="2" charset="2"/>
              <a:buChar char="ü"/>
            </a:pPr>
            <a:r>
              <a:rPr lang="es-MX" sz="2800" b="1" dirty="0">
                <a:solidFill>
                  <a:prstClr val="black"/>
                </a:solidFill>
                <a:latin typeface="Agency FB" pitchFamily="34" charset="0"/>
              </a:rPr>
              <a:t>LEY DE AMPARO  (2013) </a:t>
            </a:r>
            <a:endParaRPr lang="es-MX" sz="2800" dirty="0">
              <a:solidFill>
                <a:prstClr val="black"/>
              </a:solidFill>
            </a:endParaRPr>
          </a:p>
        </p:txBody>
      </p:sp>
    </p:spTree>
    <p:extLst>
      <p:ext uri="{BB962C8B-B14F-4D97-AF65-F5344CB8AC3E}">
        <p14:creationId xmlns:p14="http://schemas.microsoft.com/office/powerpoint/2010/main" val="190971243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4" y="620688"/>
            <a:ext cx="8208663" cy="6555641"/>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Tema: Sistemas Legales para formar Jurisprudencia Obligatoria en </a:t>
            </a:r>
            <a:r>
              <a:rPr lang="es-MX" sz="2800" b="1" dirty="0" smtClean="0">
                <a:solidFill>
                  <a:prstClr val="black"/>
                </a:solidFill>
                <a:latin typeface="Arial" pitchFamily="34" charset="0"/>
                <a:cs typeface="Arial" pitchFamily="34" charset="0"/>
              </a:rPr>
              <a:t>México </a:t>
            </a:r>
            <a:endParaRPr lang="es-MX" sz="2800" b="1" dirty="0">
              <a:solidFill>
                <a:prstClr val="black"/>
              </a:solidFill>
              <a:latin typeface="Arial" pitchFamily="34" charset="0"/>
              <a:cs typeface="Arial" pitchFamily="34" charset="0"/>
            </a:endParaRPr>
          </a:p>
          <a:p>
            <a:pPr algn="just"/>
            <a:endParaRPr lang="es-MX" sz="2800" b="1" dirty="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Resumen: </a:t>
            </a:r>
            <a:r>
              <a:rPr lang="es-MX" sz="2800" dirty="0" smtClean="0"/>
              <a:t>El estudio de la  </a:t>
            </a:r>
            <a:r>
              <a:rPr lang="es-MX" sz="2800" dirty="0"/>
              <a:t>la jurisprudencia </a:t>
            </a:r>
            <a:r>
              <a:rPr lang="es-MX" sz="2800" dirty="0" smtClean="0"/>
              <a:t>permite </a:t>
            </a:r>
            <a:r>
              <a:rPr lang="es-MX" sz="2800" dirty="0"/>
              <a:t>una visión global de su alcance y significado con el fin de hacer de ella una herramienta útil para el jurista, al usar </a:t>
            </a:r>
            <a:r>
              <a:rPr lang="es-MX" sz="2800" dirty="0" smtClean="0"/>
              <a:t>técnicamente </a:t>
            </a:r>
            <a:r>
              <a:rPr lang="es-MX" sz="2800" dirty="0"/>
              <a:t>la jurisprudencia logramos llenar las laguna en el sistema jurídico, afirmando que cada caso tendrá una solución, </a:t>
            </a:r>
            <a:r>
              <a:rPr lang="es-MX" sz="2800" dirty="0" smtClean="0"/>
              <a:t>por cuanto hace a los </a:t>
            </a:r>
            <a:r>
              <a:rPr lang="es-MX" sz="2800" dirty="0"/>
              <a:t>sistemas para crear jurisprudencia en </a:t>
            </a:r>
            <a:r>
              <a:rPr lang="es-MX" sz="2800" dirty="0" smtClean="0"/>
              <a:t>México  </a:t>
            </a:r>
            <a:r>
              <a:rPr lang="es-MX" sz="2800" dirty="0"/>
              <a:t>algunos han </a:t>
            </a:r>
            <a:r>
              <a:rPr lang="es-MX" sz="2800" dirty="0" smtClean="0"/>
              <a:t>cambiado </a:t>
            </a:r>
            <a:r>
              <a:rPr lang="es-MX" sz="2800" dirty="0"/>
              <a:t>y otros prevalecen según las reformas a la misma constitución y a las leyes que regular esta importante fuente del Derecho.</a:t>
            </a:r>
          </a:p>
          <a:p>
            <a:pPr algn="just"/>
            <a:endParaRPr lang="es-MX" sz="2800" b="1" dirty="0" smtClean="0">
              <a:solidFill>
                <a:prstClr val="black"/>
              </a:solidFill>
              <a:latin typeface="Arial" pitchFamily="34" charset="0"/>
              <a:cs typeface="Arial" pitchFamily="34" charset="0"/>
            </a:endParaRPr>
          </a:p>
          <a:p>
            <a:pPr algn="just"/>
            <a:r>
              <a:rPr lang="es-MX" sz="2800" b="1" dirty="0" smtClean="0">
                <a:solidFill>
                  <a:prstClr val="black"/>
                </a:solidFill>
                <a:latin typeface="Arial" pitchFamily="34" charset="0"/>
                <a:cs typeface="Arial" pitchFamily="34" charset="0"/>
              </a:rPr>
              <a:t> </a:t>
            </a:r>
            <a:endParaRPr lang="es-MX" sz="20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40934453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611560" y="1420758"/>
            <a:ext cx="7488832" cy="4801314"/>
          </a:xfrm>
          <a:prstGeom prst="rect">
            <a:avLst/>
          </a:prstGeom>
        </p:spPr>
        <p:txBody>
          <a:bodyPr wrap="square">
            <a:spAutoFit/>
          </a:bodyPr>
          <a:lstStyle/>
          <a:p>
            <a:pPr algn="just"/>
            <a:r>
              <a:rPr lang="es-MX" sz="2400" b="1" dirty="0">
                <a:solidFill>
                  <a:prstClr val="black"/>
                </a:solidFill>
                <a:latin typeface="Arial" pitchFamily="34" charset="0"/>
                <a:cs typeface="Arial" pitchFamily="34" charset="0"/>
              </a:rPr>
              <a:t>Abstract</a:t>
            </a:r>
            <a:r>
              <a:rPr lang="es-MX" sz="2400" b="1" dirty="0" smtClean="0">
                <a:solidFill>
                  <a:prstClr val="black"/>
                </a:solidFill>
                <a:latin typeface="Arial" pitchFamily="34" charset="0"/>
                <a:cs typeface="Arial" pitchFamily="34" charset="0"/>
              </a:rPr>
              <a:t>): </a:t>
            </a:r>
            <a:r>
              <a:rPr lang="en-US" sz="2400" dirty="0"/>
              <a:t>The study of case law allows an overview of the scope and meaning in order to make it a useful tool for the lawyer, to use the law technically we fill the gap in the legal system, saying that each case will have a solution, as it makes the systems to create law in Mexico have changed and some other reforms prevail according to the constitution and the laws that regulate this important source of law.</a:t>
            </a:r>
            <a:endParaRPr lang="es-MX" sz="2400" b="1" dirty="0">
              <a:solidFill>
                <a:prstClr val="black"/>
              </a:solidFill>
              <a:latin typeface="Arial" pitchFamily="34" charset="0"/>
              <a:cs typeface="Arial" pitchFamily="34" charset="0"/>
            </a:endParaRPr>
          </a:p>
          <a:p>
            <a:pPr algn="just"/>
            <a:endParaRPr lang="es-MX" b="1" dirty="0">
              <a:solidFill>
                <a:prstClr val="black"/>
              </a:solidFill>
              <a:latin typeface="Arial" pitchFamily="34" charset="0"/>
              <a:cs typeface="Arial" pitchFamily="34" charset="0"/>
            </a:endParaRPr>
          </a:p>
          <a:p>
            <a:pPr algn="just"/>
            <a:endParaRPr lang="es-MX" b="1" dirty="0">
              <a:solidFill>
                <a:prstClr val="black"/>
              </a:solidFill>
              <a:latin typeface="Arial" pitchFamily="34" charset="0"/>
              <a:cs typeface="Arial" pitchFamily="34" charset="0"/>
            </a:endParaRPr>
          </a:p>
          <a:p>
            <a:pPr algn="just"/>
            <a:r>
              <a:rPr lang="es-MX" b="1" dirty="0">
                <a:solidFill>
                  <a:prstClr val="black"/>
                </a:solidFill>
                <a:latin typeface="Arial" pitchFamily="34" charset="0"/>
                <a:cs typeface="Arial" pitchFamily="34" charset="0"/>
              </a:rPr>
              <a:t> </a:t>
            </a:r>
            <a:r>
              <a:rPr lang="es-MX" sz="2400" b="1" dirty="0">
                <a:solidFill>
                  <a:prstClr val="black"/>
                </a:solidFill>
                <a:latin typeface="Arial" pitchFamily="34" charset="0"/>
                <a:cs typeface="Arial" pitchFamily="34" charset="0"/>
              </a:rPr>
              <a:t>Palabras clave: </a:t>
            </a:r>
            <a:r>
              <a:rPr lang="es-ES" dirty="0" smtClean="0">
                <a:solidFill>
                  <a:prstClr val="black"/>
                </a:solidFill>
                <a:latin typeface="Arial" pitchFamily="34" charset="0"/>
                <a:cs typeface="Arial" pitchFamily="34" charset="0"/>
              </a:rPr>
              <a:t>Jurisprudencia,  reiteración, contradicción,  tesis , sustitución </a:t>
            </a:r>
          </a:p>
          <a:p>
            <a:pPr algn="just"/>
            <a:r>
              <a:rPr lang="es-MX" b="1" dirty="0">
                <a:solidFill>
                  <a:prstClr val="black"/>
                </a:solidFill>
                <a:latin typeface="Arial" pitchFamily="34" charset="0"/>
                <a:cs typeface="Arial" pitchFamily="34" charset="0"/>
              </a:rPr>
              <a:t>K</a:t>
            </a:r>
            <a:r>
              <a:rPr lang="es-MX" b="1" dirty="0" smtClean="0">
                <a:solidFill>
                  <a:prstClr val="black"/>
                </a:solidFill>
                <a:latin typeface="Arial" pitchFamily="34" charset="0"/>
                <a:cs typeface="Arial" pitchFamily="34" charset="0"/>
              </a:rPr>
              <a:t>eywords</a:t>
            </a:r>
            <a:r>
              <a:rPr lang="es-MX" b="1" dirty="0" smtClean="0">
                <a:solidFill>
                  <a:prstClr val="black"/>
                </a:solidFill>
                <a:latin typeface="Arial" pitchFamily="34" charset="0"/>
                <a:cs typeface="Arial" pitchFamily="34" charset="0"/>
              </a:rPr>
              <a:t>: </a:t>
            </a:r>
            <a:r>
              <a:rPr lang="es-ES" b="1" dirty="0">
                <a:solidFill>
                  <a:prstClr val="black"/>
                </a:solidFill>
                <a:latin typeface="Arial" pitchFamily="34" charset="0"/>
                <a:cs typeface="Arial" pitchFamily="34" charset="0"/>
              </a:rPr>
              <a:t>  </a:t>
            </a:r>
            <a:r>
              <a:rPr lang="es-ES" dirty="0">
                <a:solidFill>
                  <a:prstClr val="black"/>
                </a:solidFill>
                <a:latin typeface="Arial" pitchFamily="34" charset="0"/>
                <a:cs typeface="Arial" pitchFamily="34" charset="0"/>
              </a:rPr>
              <a:t>Jurisprudence</a:t>
            </a:r>
            <a:r>
              <a:rPr lang="es-ES" dirty="0">
                <a:solidFill>
                  <a:prstClr val="black"/>
                </a:solidFill>
                <a:latin typeface="Arial" pitchFamily="34" charset="0"/>
                <a:cs typeface="Arial" pitchFamily="34" charset="0"/>
              </a:rPr>
              <a:t>, </a:t>
            </a:r>
            <a:r>
              <a:rPr lang="es-ES" dirty="0">
                <a:solidFill>
                  <a:prstClr val="black"/>
                </a:solidFill>
                <a:latin typeface="Arial" pitchFamily="34" charset="0"/>
                <a:cs typeface="Arial" pitchFamily="34" charset="0"/>
              </a:rPr>
              <a:t>repetition</a:t>
            </a:r>
            <a:r>
              <a:rPr lang="es-ES" dirty="0">
                <a:solidFill>
                  <a:prstClr val="black"/>
                </a:solidFill>
                <a:latin typeface="Arial" pitchFamily="34" charset="0"/>
                <a:cs typeface="Arial" pitchFamily="34" charset="0"/>
              </a:rPr>
              <a:t>, </a:t>
            </a:r>
            <a:r>
              <a:rPr lang="es-ES" dirty="0">
                <a:solidFill>
                  <a:prstClr val="black"/>
                </a:solidFill>
                <a:latin typeface="Arial" pitchFamily="34" charset="0"/>
                <a:cs typeface="Arial" pitchFamily="34" charset="0"/>
              </a:rPr>
              <a:t>contradiction</a:t>
            </a:r>
            <a:r>
              <a:rPr lang="es-ES" dirty="0">
                <a:solidFill>
                  <a:prstClr val="black"/>
                </a:solidFill>
                <a:latin typeface="Arial" pitchFamily="34" charset="0"/>
                <a:cs typeface="Arial" pitchFamily="34" charset="0"/>
              </a:rPr>
              <a:t>, </a:t>
            </a:r>
            <a:r>
              <a:rPr lang="es-ES" dirty="0">
                <a:solidFill>
                  <a:prstClr val="black"/>
                </a:solidFill>
                <a:latin typeface="Arial" pitchFamily="34" charset="0"/>
                <a:cs typeface="Arial" pitchFamily="34" charset="0"/>
              </a:rPr>
              <a:t>thesis</a:t>
            </a:r>
            <a:r>
              <a:rPr lang="es-ES" dirty="0">
                <a:solidFill>
                  <a:prstClr val="black"/>
                </a:solidFill>
                <a:latin typeface="Arial" pitchFamily="34" charset="0"/>
                <a:cs typeface="Arial" pitchFamily="34" charset="0"/>
              </a:rPr>
              <a:t>, </a:t>
            </a:r>
            <a:r>
              <a:rPr lang="es-ES" dirty="0">
                <a:solidFill>
                  <a:prstClr val="black"/>
                </a:solidFill>
                <a:latin typeface="Arial" pitchFamily="34" charset="0"/>
                <a:cs typeface="Arial" pitchFamily="34" charset="0"/>
              </a:rPr>
              <a:t>replacement</a:t>
            </a:r>
            <a:endParaRPr lang="es-MX"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641576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920880" cy="3970318"/>
          </a:xfrm>
          <a:prstGeom prst="rect">
            <a:avLst/>
          </a:prstGeom>
          <a:noFill/>
        </p:spPr>
        <p:txBody>
          <a:bodyPr wrap="square" rtlCol="0">
            <a:spAutoFit/>
          </a:bodyPr>
          <a:lstStyle/>
          <a:p>
            <a:pPr algn="just"/>
            <a:r>
              <a:rPr lang="es-MX" sz="2800" b="1" dirty="0">
                <a:solidFill>
                  <a:prstClr val="black"/>
                </a:solidFill>
                <a:latin typeface="Arial" pitchFamily="34" charset="0"/>
                <a:cs typeface="Arial" pitchFamily="34" charset="0"/>
              </a:rPr>
              <a:t>Objetivo general:  </a:t>
            </a:r>
            <a:r>
              <a:rPr lang="es-MX" sz="2800" dirty="0">
                <a:solidFill>
                  <a:prstClr val="black"/>
                </a:solidFill>
              </a:rPr>
              <a:t>Introducir al alumno en el manejo de los elementos teóricos y metodológicos de las técnicas legislativa y jurisprudencial, con el propósito de coadyuvar al desarrollo de sus habilidades intelectuales, que le permita participar en forma eficiente en la solución de los problemas inherentes a la generación y aplicación del derecho positivo mexicano.</a:t>
            </a:r>
            <a:endParaRPr lang="es-MX" sz="2800" b="1" dirty="0">
              <a:solidFill>
                <a:prstClr val="black"/>
              </a:solidFill>
              <a:latin typeface="Arial" pitchFamily="34" charset="0"/>
              <a:cs typeface="Arial" pitchFamily="34" charset="0"/>
            </a:endParaRPr>
          </a:p>
          <a:p>
            <a:pPr algn="just"/>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3595515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5262979"/>
          </a:xfrm>
          <a:prstGeom prst="rect">
            <a:avLst/>
          </a:prstGeom>
          <a:noFill/>
        </p:spPr>
        <p:txBody>
          <a:bodyPr wrap="square" rtlCol="0">
            <a:spAutoFit/>
          </a:bodyPr>
          <a:lstStyle/>
          <a:p>
            <a:r>
              <a:rPr lang="es-MX" sz="2800" b="1" dirty="0">
                <a:solidFill>
                  <a:prstClr val="black"/>
                </a:solidFill>
                <a:latin typeface="Arial" pitchFamily="34" charset="0"/>
                <a:cs typeface="Arial" pitchFamily="34" charset="0"/>
              </a:rPr>
              <a:t>Nombre de la unidad:</a:t>
            </a:r>
          </a:p>
          <a:p>
            <a:endParaRPr lang="es-MX" sz="2800" b="1" dirty="0">
              <a:solidFill>
                <a:prstClr val="black"/>
              </a:solidFill>
              <a:latin typeface="Arial" pitchFamily="34" charset="0"/>
              <a:cs typeface="Arial" pitchFamily="34" charset="0"/>
            </a:endParaRPr>
          </a:p>
          <a:p>
            <a:pPr algn="ctr"/>
            <a:r>
              <a:rPr lang="es-MX" sz="2800" dirty="0">
                <a:solidFill>
                  <a:prstClr val="black"/>
                </a:solidFill>
                <a:latin typeface="Arial" pitchFamily="34" charset="0"/>
                <a:cs typeface="Arial" pitchFamily="34" charset="0"/>
              </a:rPr>
              <a:t>UNIDAD II:  LA JURISPRUDENCIA OBLIGATORIA   </a:t>
            </a:r>
          </a:p>
          <a:p>
            <a:pPr algn="ctr"/>
            <a:endParaRPr lang="es-MX" sz="2800" b="1" dirty="0">
              <a:solidFill>
                <a:prstClr val="black"/>
              </a:solidFill>
              <a:latin typeface="Arial" pitchFamily="34" charset="0"/>
              <a:cs typeface="Arial" pitchFamily="34" charset="0"/>
            </a:endParaRPr>
          </a:p>
          <a:p>
            <a:endParaRPr lang="es-MX" sz="2800" b="1" dirty="0">
              <a:solidFill>
                <a:prstClr val="black"/>
              </a:solidFill>
              <a:latin typeface="Arial" pitchFamily="34" charset="0"/>
              <a:cs typeface="Arial" pitchFamily="34" charset="0"/>
            </a:endParaRPr>
          </a:p>
          <a:p>
            <a:pPr algn="just"/>
            <a:r>
              <a:rPr lang="es-MX" sz="2800" b="1" dirty="0">
                <a:solidFill>
                  <a:prstClr val="black"/>
                </a:solidFill>
                <a:latin typeface="Arial" pitchFamily="34" charset="0"/>
                <a:cs typeface="Arial" pitchFamily="34" charset="0"/>
              </a:rPr>
              <a:t>Objetivo de la unidad: Que el alumno conozca el concepto de Jurisprudencia, los </a:t>
            </a:r>
            <a:r>
              <a:rPr lang="es-MX" sz="2800" b="1" dirty="0" smtClean="0">
                <a:solidFill>
                  <a:prstClr val="black"/>
                </a:solidFill>
                <a:latin typeface="Arial" pitchFamily="34" charset="0"/>
                <a:cs typeface="Arial" pitchFamily="34" charset="0"/>
              </a:rPr>
              <a:t>órganos  </a:t>
            </a:r>
            <a:r>
              <a:rPr lang="es-MX" sz="2800" b="1" dirty="0">
                <a:solidFill>
                  <a:prstClr val="black"/>
                </a:solidFill>
                <a:latin typeface="Arial" pitchFamily="34" charset="0"/>
                <a:cs typeface="Arial" pitchFamily="34" charset="0"/>
              </a:rPr>
              <a:t>facultados para crearla y los sistemas para crear jurisprudencia obligatoria en México, así como las características y requisitos de cada uno,  según la legislación aplicable. </a:t>
            </a:r>
          </a:p>
          <a:p>
            <a:endParaRPr lang="es-MX" sz="28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6210757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7294305"/>
          </a:xfrm>
          <a:prstGeom prst="rect">
            <a:avLst/>
          </a:prstGeom>
          <a:noFill/>
        </p:spPr>
        <p:txBody>
          <a:bodyPr wrap="square" rtlCol="0">
            <a:spAutoFit/>
          </a:bodyPr>
          <a:lstStyle/>
          <a:p>
            <a:r>
              <a:rPr lang="es-MX" sz="2600" b="1" dirty="0" smtClean="0">
                <a:solidFill>
                  <a:prstClr val="black"/>
                </a:solidFill>
                <a:latin typeface="Arial" pitchFamily="34" charset="0"/>
                <a:cs typeface="Arial" pitchFamily="34" charset="0"/>
              </a:rPr>
              <a:t>Tema:  2.3 </a:t>
            </a:r>
            <a:r>
              <a:rPr lang="es-MX" sz="2600" b="1" dirty="0">
                <a:solidFill>
                  <a:prstClr val="black"/>
                </a:solidFill>
              </a:rPr>
              <a:t>Sistemas de formación de la jurisprudencia obligatoria.</a:t>
            </a:r>
          </a:p>
          <a:p>
            <a:pPr lvl="0" algn="just"/>
            <a:endParaRPr lang="es-MX" sz="2600" b="1" u="sng" dirty="0" smtClean="0">
              <a:solidFill>
                <a:prstClr val="black"/>
              </a:solidFill>
              <a:latin typeface="Arial" pitchFamily="34" charset="0"/>
              <a:cs typeface="Arial" pitchFamily="34" charset="0"/>
            </a:endParaRPr>
          </a:p>
          <a:p>
            <a:pPr lvl="0" algn="just"/>
            <a:r>
              <a:rPr lang="es-MX" sz="2600" b="1" u="sng" dirty="0" smtClean="0">
                <a:solidFill>
                  <a:prstClr val="black"/>
                </a:solidFill>
                <a:latin typeface="Arial" pitchFamily="34" charset="0"/>
                <a:cs typeface="Arial" pitchFamily="34" charset="0"/>
              </a:rPr>
              <a:t>Introducción</a:t>
            </a:r>
            <a:r>
              <a:rPr lang="es-MX" sz="2600" b="1" dirty="0">
                <a:solidFill>
                  <a:prstClr val="black"/>
                </a:solidFill>
                <a:latin typeface="Arial" pitchFamily="34" charset="0"/>
                <a:cs typeface="Arial" pitchFamily="34" charset="0"/>
              </a:rPr>
              <a:t>: </a:t>
            </a:r>
            <a:r>
              <a:rPr lang="es-MX" sz="2600" b="1" dirty="0" smtClean="0">
                <a:solidFill>
                  <a:prstClr val="black"/>
                </a:solidFill>
                <a:latin typeface="Arial" pitchFamily="34" charset="0"/>
                <a:cs typeface="Arial" pitchFamily="34" charset="0"/>
              </a:rPr>
              <a:t>La Jurisprudencia es una fuente del  Derecho  que deriva de la interpretación Constitucional y legal que con fuerza obligatoria realizan los órganos jurisdiccionales terminales al resolver los asuntos sometidos a su conocimiento </a:t>
            </a:r>
            <a:r>
              <a:rPr lang="es-ES_tradnl" sz="2600" b="1" dirty="0" smtClean="0">
                <a:latin typeface="Arial" pitchFamily="34" charset="0"/>
                <a:cs typeface="Arial" pitchFamily="34" charset="0"/>
              </a:rPr>
              <a:t>teniendo como objetivo fijar  el  correcto sentido y alcance  de las  normas jurídicas  y adecuar  su contenido a la dinámica de la  vida  en sociedad  así como mantener la  seguridad jurídica  en las  esferas  publicas  y privadas.</a:t>
            </a:r>
          </a:p>
          <a:p>
            <a:pPr lvl="0" algn="just"/>
            <a:r>
              <a:rPr lang="es-ES_tradnl" sz="2600" b="1" dirty="0" smtClean="0">
                <a:latin typeface="Arial" pitchFamily="34" charset="0"/>
                <a:cs typeface="Arial" pitchFamily="34" charset="0"/>
              </a:rPr>
              <a:t>Conforme a nuestra legislación  la jurisprudencia se crea mediante tres sistemas: Por reiteración, por unificación de criterios y por sustitución </a:t>
            </a:r>
            <a:endParaRPr lang="es-MX" sz="2600" dirty="0" smtClean="0">
              <a:latin typeface="Arial" pitchFamily="34" charset="0"/>
              <a:cs typeface="Arial" pitchFamily="34" charset="0"/>
            </a:endParaRPr>
          </a:p>
          <a:p>
            <a:pPr lvl="0"/>
            <a:endParaRPr lang="es-MX" sz="2600" b="1" dirty="0">
              <a:latin typeface="Arial" pitchFamily="34" charset="0"/>
              <a:cs typeface="Arial" pitchFamily="34" charset="0"/>
            </a:endParaRPr>
          </a:p>
          <a:p>
            <a:pPr algn="just"/>
            <a:endParaRPr lang="es-MX" sz="2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984835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pPr algn="ctr"/>
            <a:r>
              <a:rPr lang="es-MX" dirty="0" smtClean="0"/>
              <a:t>Sistemas Legales para formar </a:t>
            </a:r>
            <a:r>
              <a:rPr lang="es-MX" dirty="0"/>
              <a:t>J</a:t>
            </a:r>
            <a:r>
              <a:rPr lang="es-MX" dirty="0" smtClean="0"/>
              <a:t>urisprudencia obligatoria en México </a:t>
            </a:r>
            <a:endParaRPr lang="es-MX" dirty="0"/>
          </a:p>
        </p:txBody>
      </p:sp>
      <p:sp>
        <p:nvSpPr>
          <p:cNvPr id="3" name="2 Marcador de contenido"/>
          <p:cNvSpPr>
            <a:spLocks noGrp="1"/>
          </p:cNvSpPr>
          <p:nvPr>
            <p:ph idx="1"/>
          </p:nvPr>
        </p:nvSpPr>
        <p:spPr/>
        <p:txBody>
          <a:bodyPr/>
          <a:lstStyle/>
          <a:p>
            <a:endParaRPr lang="es-MX" dirty="0" smtClean="0"/>
          </a:p>
          <a:p>
            <a:r>
              <a:rPr lang="es-MX" dirty="0" smtClean="0"/>
              <a:t>Reiteración de Criterios</a:t>
            </a:r>
          </a:p>
          <a:p>
            <a:r>
              <a:rPr lang="es-MX" dirty="0" smtClean="0"/>
              <a:t>Unificación de Criterios o Contradicción de Tesis</a:t>
            </a:r>
          </a:p>
          <a:p>
            <a:r>
              <a:rPr lang="es-MX" dirty="0" smtClean="0"/>
              <a:t>Por sustitución</a:t>
            </a:r>
          </a:p>
          <a:p>
            <a:pPr marL="0" indent="0">
              <a:buNone/>
            </a:pPr>
            <a:endParaRPr lang="es-MX" dirty="0"/>
          </a:p>
        </p:txBody>
      </p:sp>
    </p:spTree>
    <p:extLst>
      <p:ext uri="{BB962C8B-B14F-4D97-AF65-F5344CB8AC3E}">
        <p14:creationId xmlns:p14="http://schemas.microsoft.com/office/powerpoint/2010/main" val="13678518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23528" y="260648"/>
            <a:ext cx="8229600" cy="1310964"/>
          </a:xfrm>
        </p:spPr>
        <p:txBody>
          <a:bodyPr>
            <a:normAutofit fontScale="90000"/>
          </a:bodyPr>
          <a:lstStyle/>
          <a:p>
            <a:r>
              <a:rPr lang="es-MX" b="1" dirty="0" smtClean="0">
                <a:solidFill>
                  <a:prstClr val="black"/>
                </a:solidFill>
                <a:latin typeface="Arial" pitchFamily="34" charset="0"/>
                <a:cs typeface="Arial" pitchFamily="34" charset="0"/>
              </a:rPr>
              <a:t>Desarrollo del Tema:</a:t>
            </a:r>
            <a:br>
              <a:rPr lang="es-MX" b="1" dirty="0" smtClean="0">
                <a:solidFill>
                  <a:prstClr val="black"/>
                </a:solidFill>
                <a:latin typeface="Arial" pitchFamily="34" charset="0"/>
                <a:cs typeface="Arial" pitchFamily="34" charset="0"/>
              </a:rPr>
            </a:br>
            <a:r>
              <a:rPr lang="es-MX" b="1" dirty="0" smtClean="0"/>
              <a:t>REITERACIÓN</a:t>
            </a:r>
            <a:endParaRPr lang="es-MX" b="1" dirty="0"/>
          </a:p>
        </p:txBody>
      </p:sp>
      <p:sp>
        <p:nvSpPr>
          <p:cNvPr id="3" name="2 Marcador de contenido"/>
          <p:cNvSpPr>
            <a:spLocks noGrp="1"/>
          </p:cNvSpPr>
          <p:nvPr>
            <p:ph idx="1"/>
          </p:nvPr>
        </p:nvSpPr>
        <p:spPr>
          <a:xfrm>
            <a:off x="467544" y="1628800"/>
            <a:ext cx="8229600" cy="4525963"/>
          </a:xfrm>
        </p:spPr>
        <p:txBody>
          <a:bodyPr>
            <a:normAutofit lnSpcReduction="10000"/>
          </a:bodyPr>
          <a:lstStyle/>
          <a:p>
            <a:pPr algn="just"/>
            <a:r>
              <a:rPr lang="es-MX" b="1" u="sng" dirty="0" smtClean="0">
                <a:latin typeface="Arial" pitchFamily="34" charset="0"/>
                <a:cs typeface="Arial" pitchFamily="34" charset="0"/>
              </a:rPr>
              <a:t>Concepto</a:t>
            </a:r>
            <a:r>
              <a:rPr lang="es-MX" b="1" dirty="0" smtClean="0">
                <a:latin typeface="Arial" pitchFamily="34" charset="0"/>
                <a:cs typeface="Arial" pitchFamily="34" charset="0"/>
              </a:rPr>
              <a:t> </a:t>
            </a:r>
          </a:p>
          <a:p>
            <a:pPr algn="just">
              <a:buNone/>
            </a:pPr>
            <a:r>
              <a:rPr lang="es-MX" sz="3400" dirty="0" smtClean="0">
                <a:latin typeface="Arial" pitchFamily="34" charset="0"/>
                <a:cs typeface="Arial" pitchFamily="34" charset="0"/>
              </a:rPr>
              <a:t>La Jurisprudencia se integrara por el criterio contenido en cinco sentencias resueltas en el mismo sentido, no interrumpidas por otra en contrario  y emitidas por  un mismo órgano jurisdiccional, y con una votación calificada  en cada resolución que integra la jurisprudencia. </a:t>
            </a:r>
            <a:endParaRPr lang="es-MX" sz="3400" dirty="0">
              <a:latin typeface="Arial" pitchFamily="34" charset="0"/>
              <a:cs typeface="Arial" pitchFamily="34" charset="0"/>
            </a:endParaRPr>
          </a:p>
        </p:txBody>
      </p:sp>
    </p:spTree>
    <p:extLst>
      <p:ext uri="{BB962C8B-B14F-4D97-AF65-F5344CB8AC3E}">
        <p14:creationId xmlns:p14="http://schemas.microsoft.com/office/powerpoint/2010/main" val="15416673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endParaRPr lang="es-MX" dirty="0"/>
          </a:p>
        </p:txBody>
      </p:sp>
      <p:sp>
        <p:nvSpPr>
          <p:cNvPr id="3" name="2 Marcador de contenido"/>
          <p:cNvSpPr>
            <a:spLocks noGrp="1"/>
          </p:cNvSpPr>
          <p:nvPr>
            <p:ph idx="1"/>
          </p:nvPr>
        </p:nvSpPr>
        <p:spPr/>
        <p:txBody>
          <a:bodyPr>
            <a:normAutofit fontScale="92500" lnSpcReduction="20000"/>
          </a:bodyPr>
          <a:lstStyle/>
          <a:p>
            <a:pPr lvl="0" algn="just"/>
            <a:r>
              <a:rPr lang="es-MX" b="1" dirty="0" smtClean="0"/>
              <a:t>Que se  trate de las  resoluciones de la Suprema Corte de Justicia o de los  Tribunales Colegiados de Circuito </a:t>
            </a:r>
          </a:p>
          <a:p>
            <a:pPr lvl="0" algn="just"/>
            <a:r>
              <a:rPr lang="es-MX" b="1" dirty="0" smtClean="0"/>
              <a:t>Que el órgano emisor sea terminal</a:t>
            </a:r>
            <a:endParaRPr lang="es-MX" dirty="0" smtClean="0"/>
          </a:p>
          <a:p>
            <a:pPr lvl="0" algn="just"/>
            <a:r>
              <a:rPr lang="es-MX" b="1" dirty="0" smtClean="0"/>
              <a:t>Que  se  sustente  un criterio  en cinco sentencias no interrumpidas por otra  en contrario. </a:t>
            </a:r>
            <a:endParaRPr lang="es-MX" dirty="0" smtClean="0"/>
          </a:p>
          <a:p>
            <a:pPr lvl="0" algn="just"/>
            <a:r>
              <a:rPr lang="es-MX" b="1" dirty="0" smtClean="0"/>
              <a:t>Que  tales sentencias  alcancen  una votación de   8 votos, si son de pleno , 4 en salas y por unanimidad en los Tribunales Colegiados de Circuito . </a:t>
            </a:r>
            <a:endParaRPr lang="es-MX" dirty="0" smtClean="0"/>
          </a:p>
          <a:p>
            <a:pPr algn="just"/>
            <a:endParaRPr lang="es-MX" dirty="0"/>
          </a:p>
        </p:txBody>
      </p:sp>
    </p:spTree>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TotalTime>
  <Words>1412</Words>
  <Application>Microsoft Office PowerPoint</Application>
  <PresentationFormat>Presentación en pantalla (4:3)</PresentationFormat>
  <Paragraphs>190</Paragraphs>
  <Slides>19</Slides>
  <Notes>0</Notes>
  <HiddenSlides>0</HiddenSlides>
  <MMClips>0</MMClips>
  <ScaleCrop>false</ScaleCrop>
  <HeadingPairs>
    <vt:vector size="4" baseType="variant">
      <vt:variant>
        <vt:lpstr>Tema</vt:lpstr>
      </vt:variant>
      <vt:variant>
        <vt:i4>1</vt:i4>
      </vt:variant>
      <vt:variant>
        <vt:lpstr>Títulos de diapositiva</vt:lpstr>
      </vt:variant>
      <vt:variant>
        <vt:i4>19</vt:i4>
      </vt:variant>
    </vt:vector>
  </HeadingPairs>
  <TitlesOfParts>
    <vt:vector size="20" baseType="lpstr">
      <vt:lpstr>1_Tema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Sistemas Legales para formar Jurisprudencia obligatoria en México </vt:lpstr>
      <vt:lpstr>Desarrollo del Tema: REITERACIÓN</vt:lpstr>
      <vt:lpstr>Presentación de PowerPoint</vt:lpstr>
      <vt:lpstr>Jurisprudencia por contradicción de tesis</vt:lpstr>
      <vt:lpstr>Objetivo </vt:lpstr>
      <vt:lpstr>¿Quién conoce de la Denuncia de contradicción de tesis ?</vt:lpstr>
      <vt:lpstr>¿Quién demanda?</vt:lpstr>
      <vt:lpstr>CASOS </vt:lpstr>
      <vt:lpstr>JURISPRUDENCIA POR CONTRADICCIÓN </vt:lpstr>
      <vt:lpstr>Jurisprudencia por sustitución</vt:lpstr>
      <vt:lpstr>Reglas:</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Compaq</dc:creator>
  <cp:lastModifiedBy>Usuario</cp:lastModifiedBy>
  <cp:revision>18</cp:revision>
  <dcterms:created xsi:type="dcterms:W3CDTF">2014-03-24T04:26:50Z</dcterms:created>
  <dcterms:modified xsi:type="dcterms:W3CDTF">2014-03-24T19:37:25Z</dcterms:modified>
</cp:coreProperties>
</file>